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8" r:id="rId2"/>
    <p:sldId id="337" r:id="rId3"/>
    <p:sldId id="335" r:id="rId4"/>
    <p:sldId id="330" r:id="rId5"/>
    <p:sldId id="336" r:id="rId6"/>
    <p:sldId id="319" r:id="rId7"/>
    <p:sldId id="312" r:id="rId8"/>
    <p:sldId id="313" r:id="rId9"/>
    <p:sldId id="314" r:id="rId10"/>
    <p:sldId id="315" r:id="rId11"/>
    <p:sldId id="316" r:id="rId12"/>
    <p:sldId id="317" r:id="rId13"/>
    <p:sldId id="318" r:id="rId14"/>
    <p:sldId id="327" r:id="rId15"/>
    <p:sldId id="333" r:id="rId16"/>
    <p:sldId id="311" r:id="rId17"/>
    <p:sldId id="320" r:id="rId18"/>
    <p:sldId id="321" r:id="rId19"/>
    <p:sldId id="322" r:id="rId20"/>
    <p:sldId id="323" r:id="rId21"/>
    <p:sldId id="324" r:id="rId22"/>
    <p:sldId id="326" r:id="rId23"/>
    <p:sldId id="329" r:id="rId24"/>
    <p:sldId id="331" r:id="rId25"/>
    <p:sldId id="332"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CAF012-DB25-46AA-8888-29318BA55CC9}" v="11" dt="2024-11-28T16:05:52.2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r>
              <a:rPr lang="en-US" sz="2400" b="1">
                <a:solidFill>
                  <a:sysClr val="windowText" lastClr="000000"/>
                </a:solidFill>
              </a:rPr>
              <a:t>Residential Monthly Water + Sewer Benchmark</a:t>
            </a:r>
          </a:p>
        </c:rich>
      </c:tx>
      <c:layout>
        <c:manualLayout>
          <c:xMode val="edge"/>
          <c:yMode val="edge"/>
          <c:x val="0.18381586917019985"/>
          <c:y val="3.6043209993694897E-2"/>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7832424793054713"/>
          <c:y val="1.3836085773219107E-2"/>
          <c:w val="0.75181998817605578"/>
          <c:h val="0.82084570479264873"/>
        </c:manualLayout>
      </c:layout>
      <c:lineChart>
        <c:grouping val="standard"/>
        <c:varyColors val="0"/>
        <c:ser>
          <c:idx val="0"/>
          <c:order val="0"/>
          <c:tx>
            <c:strRef>
              <c:f>'M:\KNOWLEDGE DATABASE (Assets, Emerg, Safety,SOP,)\STRATEGIC INFORMATION &amp; BENCHMARKS\[Public Utilities Strategic Information Summary.xlsx]1b) Rate Analysis'!$B$7</c:f>
              <c:strCache>
                <c:ptCount val="1"/>
                <c:pt idx="0">
                  <c:v>5,000 per month w+s (Draper Aden)</c:v>
                </c:pt>
              </c:strCache>
            </c:strRef>
          </c:tx>
          <c:spPr>
            <a:ln w="50800" cap="rnd">
              <a:solidFill>
                <a:schemeClr val="tx1"/>
              </a:solidFill>
              <a:round/>
            </a:ln>
            <a:effectLst/>
          </c:spPr>
          <c:marker>
            <c:symbol val="none"/>
          </c:marker>
          <c:cat>
            <c:numRef>
              <c:f>'[1]1) Rate Data'!$K$3:$AK$3</c:f>
              <c:numCache>
                <c:formatCode>General</c:formatCode>
                <c:ptCount val="2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numCache>
            </c:numRef>
          </c:cat>
          <c:val>
            <c:numRef>
              <c:f>'[1]1b) Rate Analysis'!$J$7:$AH$7</c:f>
              <c:numCache>
                <c:formatCode>General</c:formatCode>
                <c:ptCount val="25"/>
                <c:pt idx="0">
                  <c:v>46.91</c:v>
                </c:pt>
                <c:pt idx="1">
                  <c:v>50.239999999999995</c:v>
                </c:pt>
                <c:pt idx="2">
                  <c:v>53.14</c:v>
                </c:pt>
                <c:pt idx="3">
                  <c:v>56.03</c:v>
                </c:pt>
                <c:pt idx="4">
                  <c:v>58.58</c:v>
                </c:pt>
                <c:pt idx="5">
                  <c:v>62.49</c:v>
                </c:pt>
                <c:pt idx="6">
                  <c:v>65.34</c:v>
                </c:pt>
                <c:pt idx="7">
                  <c:v>69.44</c:v>
                </c:pt>
                <c:pt idx="8">
                  <c:v>71.14</c:v>
                </c:pt>
                <c:pt idx="9">
                  <c:v>72.61</c:v>
                </c:pt>
                <c:pt idx="10">
                  <c:v>75.199999999999989</c:v>
                </c:pt>
                <c:pt idx="11">
                  <c:v>77.77000000000001</c:v>
                </c:pt>
                <c:pt idx="12">
                  <c:v>78.41</c:v>
                </c:pt>
                <c:pt idx="13">
                  <c:v>81.06</c:v>
                </c:pt>
                <c:pt idx="14">
                  <c:v>84.210000000000008</c:v>
                </c:pt>
                <c:pt idx="15">
                  <c:v>86.18</c:v>
                </c:pt>
                <c:pt idx="16">
                  <c:v>92.04</c:v>
                </c:pt>
              </c:numCache>
            </c:numRef>
          </c:val>
          <c:smooth val="0"/>
          <c:extLst>
            <c:ext xmlns:c16="http://schemas.microsoft.com/office/drawing/2014/chart" uri="{C3380CC4-5D6E-409C-BE32-E72D297353CC}">
              <c16:uniqueId val="{00000000-AA49-4335-992D-8F077D3D4EF6}"/>
            </c:ext>
          </c:extLst>
        </c:ser>
        <c:ser>
          <c:idx val="1"/>
          <c:order val="1"/>
          <c:tx>
            <c:strRef>
              <c:f>Sheet1!$B$6</c:f>
              <c:strCache>
                <c:ptCount val="1"/>
                <c:pt idx="0">
                  <c:v>5,000 per month w+s+a (H'burg)</c:v>
                </c:pt>
              </c:strCache>
            </c:strRef>
          </c:tx>
          <c:spPr>
            <a:ln w="50800" cap="rnd">
              <a:solidFill>
                <a:schemeClr val="tx2"/>
              </a:solidFill>
              <a:round/>
            </a:ln>
            <a:effectLst/>
          </c:spPr>
          <c:marker>
            <c:symbol val="none"/>
          </c:marker>
          <c:dPt>
            <c:idx val="16"/>
            <c:marker>
              <c:symbol val="none"/>
            </c:marker>
            <c:bubble3D val="0"/>
            <c:spPr>
              <a:ln w="50800" cap="rnd">
                <a:solidFill>
                  <a:schemeClr val="tx2"/>
                </a:solidFill>
                <a:prstDash val="solid"/>
                <a:round/>
              </a:ln>
              <a:effectLst/>
            </c:spPr>
            <c:extLst>
              <c:ext xmlns:c16="http://schemas.microsoft.com/office/drawing/2014/chart" uri="{C3380CC4-5D6E-409C-BE32-E72D297353CC}">
                <c16:uniqueId val="{00000002-AA49-4335-992D-8F077D3D4EF6}"/>
              </c:ext>
            </c:extLst>
          </c:dPt>
          <c:dPt>
            <c:idx val="17"/>
            <c:marker>
              <c:symbol val="none"/>
            </c:marker>
            <c:bubble3D val="0"/>
            <c:spPr>
              <a:ln w="50800" cap="rnd" cmpd="sng">
                <a:solidFill>
                  <a:schemeClr val="tx2"/>
                </a:solidFill>
                <a:prstDash val="solid"/>
                <a:round/>
              </a:ln>
              <a:effectLst/>
            </c:spPr>
            <c:extLst>
              <c:ext xmlns:c16="http://schemas.microsoft.com/office/drawing/2014/chart" uri="{C3380CC4-5D6E-409C-BE32-E72D297353CC}">
                <c16:uniqueId val="{00000004-AA49-4335-992D-8F077D3D4EF6}"/>
              </c:ext>
            </c:extLst>
          </c:dPt>
          <c:dPt>
            <c:idx val="18"/>
            <c:marker>
              <c:symbol val="none"/>
            </c:marker>
            <c:bubble3D val="0"/>
            <c:spPr>
              <a:ln w="50800" cap="rnd">
                <a:solidFill>
                  <a:schemeClr val="tx2"/>
                </a:solidFill>
                <a:prstDash val="solid"/>
                <a:round/>
              </a:ln>
              <a:effectLst/>
            </c:spPr>
            <c:extLst>
              <c:ext xmlns:c16="http://schemas.microsoft.com/office/drawing/2014/chart" uri="{C3380CC4-5D6E-409C-BE32-E72D297353CC}">
                <c16:uniqueId val="{00000006-AA49-4335-992D-8F077D3D4EF6}"/>
              </c:ext>
            </c:extLst>
          </c:dPt>
          <c:dPt>
            <c:idx val="19"/>
            <c:marker>
              <c:symbol val="none"/>
            </c:marker>
            <c:bubble3D val="0"/>
            <c:spPr>
              <a:ln w="50800" cap="rnd">
                <a:solidFill>
                  <a:schemeClr val="tx2"/>
                </a:solidFill>
                <a:prstDash val="solid"/>
                <a:round/>
              </a:ln>
              <a:effectLst/>
            </c:spPr>
            <c:extLst>
              <c:ext xmlns:c16="http://schemas.microsoft.com/office/drawing/2014/chart" uri="{C3380CC4-5D6E-409C-BE32-E72D297353CC}">
                <c16:uniqueId val="{00000008-AA49-4335-992D-8F077D3D4EF6}"/>
              </c:ext>
            </c:extLst>
          </c:dPt>
          <c:dPt>
            <c:idx val="20"/>
            <c:marker>
              <c:symbol val="none"/>
            </c:marker>
            <c:bubble3D val="0"/>
            <c:spPr>
              <a:ln w="50800" cap="rnd">
                <a:solidFill>
                  <a:schemeClr val="tx2"/>
                </a:solidFill>
                <a:prstDash val="solid"/>
                <a:round/>
              </a:ln>
              <a:effectLst/>
            </c:spPr>
            <c:extLst>
              <c:ext xmlns:c16="http://schemas.microsoft.com/office/drawing/2014/chart" uri="{C3380CC4-5D6E-409C-BE32-E72D297353CC}">
                <c16:uniqueId val="{0000000A-AA49-4335-992D-8F077D3D4EF6}"/>
              </c:ext>
            </c:extLst>
          </c:dPt>
          <c:dPt>
            <c:idx val="21"/>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0C-AA49-4335-992D-8F077D3D4EF6}"/>
              </c:ext>
            </c:extLst>
          </c:dPt>
          <c:dPt>
            <c:idx val="22"/>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0E-AA49-4335-992D-8F077D3D4EF6}"/>
              </c:ext>
            </c:extLst>
          </c:dPt>
          <c:dPt>
            <c:idx val="23"/>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0-AA49-4335-992D-8F077D3D4EF6}"/>
              </c:ext>
            </c:extLst>
          </c:dPt>
          <c:dPt>
            <c:idx val="24"/>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2-AA49-4335-992D-8F077D3D4EF6}"/>
              </c:ext>
            </c:extLst>
          </c:dPt>
          <c:dPt>
            <c:idx val="25"/>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4-AA49-4335-992D-8F077D3D4EF6}"/>
              </c:ext>
            </c:extLst>
          </c:dPt>
          <c:dPt>
            <c:idx val="26"/>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6-AA49-4335-992D-8F077D3D4EF6}"/>
              </c:ext>
            </c:extLst>
          </c:dPt>
          <c:dPt>
            <c:idx val="27"/>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8-AA49-4335-992D-8F077D3D4EF6}"/>
              </c:ext>
            </c:extLst>
          </c:dPt>
          <c:dPt>
            <c:idx val="28"/>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A-AA49-4335-992D-8F077D3D4EF6}"/>
              </c:ext>
            </c:extLst>
          </c:dPt>
          <c:dPt>
            <c:idx val="29"/>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C-AA49-4335-992D-8F077D3D4EF6}"/>
              </c:ext>
            </c:extLst>
          </c:dPt>
          <c:dPt>
            <c:idx val="30"/>
            <c:marker>
              <c:symbol val="none"/>
            </c:marker>
            <c:bubble3D val="0"/>
            <c:spPr>
              <a:ln w="50800" cap="rnd">
                <a:solidFill>
                  <a:schemeClr val="tx2"/>
                </a:solidFill>
                <a:prstDash val="sysDash"/>
                <a:round/>
              </a:ln>
              <a:effectLst/>
            </c:spPr>
            <c:extLst>
              <c:ext xmlns:c16="http://schemas.microsoft.com/office/drawing/2014/chart" uri="{C3380CC4-5D6E-409C-BE32-E72D297353CC}">
                <c16:uniqueId val="{0000001E-AA49-4335-992D-8F077D3D4EF6}"/>
              </c:ext>
            </c:extLst>
          </c:dPt>
          <c:cat>
            <c:numRef>
              <c:f>'[1]1) Rate Data'!$K$3:$AK$3</c:f>
              <c:numCache>
                <c:formatCode>General</c:formatCode>
                <c:ptCount val="27"/>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2020</c:v>
                </c:pt>
                <c:pt idx="15">
                  <c:v>2021</c:v>
                </c:pt>
                <c:pt idx="16">
                  <c:v>2022</c:v>
                </c:pt>
                <c:pt idx="17">
                  <c:v>2023</c:v>
                </c:pt>
                <c:pt idx="18">
                  <c:v>2024</c:v>
                </c:pt>
                <c:pt idx="19">
                  <c:v>2025</c:v>
                </c:pt>
                <c:pt idx="20">
                  <c:v>2026</c:v>
                </c:pt>
                <c:pt idx="21">
                  <c:v>2027</c:v>
                </c:pt>
                <c:pt idx="22">
                  <c:v>2028</c:v>
                </c:pt>
                <c:pt idx="23">
                  <c:v>2029</c:v>
                </c:pt>
                <c:pt idx="24">
                  <c:v>2030</c:v>
                </c:pt>
                <c:pt idx="25">
                  <c:v>2031</c:v>
                </c:pt>
                <c:pt idx="26">
                  <c:v>2032</c:v>
                </c:pt>
              </c:numCache>
            </c:numRef>
          </c:cat>
          <c:val>
            <c:numRef>
              <c:f>Sheet1!$G$6:$AH$6</c:f>
              <c:numCache>
                <c:formatCode>"$"#,##0.00</c:formatCode>
                <c:ptCount val="28"/>
                <c:pt idx="0">
                  <c:v>25.4</c:v>
                </c:pt>
                <c:pt idx="1">
                  <c:v>26</c:v>
                </c:pt>
                <c:pt idx="2">
                  <c:v>27.740000000000002</c:v>
                </c:pt>
                <c:pt idx="3">
                  <c:v>29.479999999999997</c:v>
                </c:pt>
                <c:pt idx="4">
                  <c:v>30.939999999999998</c:v>
                </c:pt>
                <c:pt idx="5">
                  <c:v>31.64</c:v>
                </c:pt>
                <c:pt idx="6">
                  <c:v>35.28</c:v>
                </c:pt>
                <c:pt idx="7">
                  <c:v>36.99</c:v>
                </c:pt>
                <c:pt idx="8">
                  <c:v>38.980000000000004</c:v>
                </c:pt>
                <c:pt idx="9">
                  <c:v>40.290000000000006</c:v>
                </c:pt>
                <c:pt idx="10">
                  <c:v>40.980000000000004</c:v>
                </c:pt>
                <c:pt idx="11">
                  <c:v>41.480000000000004</c:v>
                </c:pt>
                <c:pt idx="12">
                  <c:v>42.22</c:v>
                </c:pt>
                <c:pt idx="13">
                  <c:v>43.410000000000004</c:v>
                </c:pt>
                <c:pt idx="14">
                  <c:v>43.410000000000004</c:v>
                </c:pt>
                <c:pt idx="15">
                  <c:v>43.410000000000004</c:v>
                </c:pt>
                <c:pt idx="16">
                  <c:v>43.410000000000004</c:v>
                </c:pt>
                <c:pt idx="17">
                  <c:v>46.8</c:v>
                </c:pt>
                <c:pt idx="18">
                  <c:v>48.4</c:v>
                </c:pt>
                <c:pt idx="19">
                  <c:v>50.9</c:v>
                </c:pt>
                <c:pt idx="20">
                  <c:v>52.9</c:v>
                </c:pt>
                <c:pt idx="21">
                  <c:v>55.226500000000001</c:v>
                </c:pt>
                <c:pt idx="22">
                  <c:v>57.656585000000007</c:v>
                </c:pt>
                <c:pt idx="23">
                  <c:v>59.850435050000002</c:v>
                </c:pt>
                <c:pt idx="24">
                  <c:v>62.133308226500006</c:v>
                </c:pt>
                <c:pt idx="25">
                  <c:v>64.509035604545019</c:v>
                </c:pt>
                <c:pt idx="26">
                  <c:v>65.583664680170017</c:v>
                </c:pt>
                <c:pt idx="27">
                  <c:v>66.701278918820009</c:v>
                </c:pt>
              </c:numCache>
            </c:numRef>
          </c:val>
          <c:smooth val="0"/>
          <c:extLst>
            <c:ext xmlns:c16="http://schemas.microsoft.com/office/drawing/2014/chart" uri="{C3380CC4-5D6E-409C-BE32-E72D297353CC}">
              <c16:uniqueId val="{0000001F-AA49-4335-992D-8F077D3D4EF6}"/>
            </c:ext>
          </c:extLst>
        </c:ser>
        <c:dLbls>
          <c:showLegendKey val="0"/>
          <c:showVal val="0"/>
          <c:showCatName val="0"/>
          <c:showSerName val="0"/>
          <c:showPercent val="0"/>
          <c:showBubbleSize val="0"/>
        </c:dLbls>
        <c:smooth val="0"/>
        <c:axId val="691091200"/>
        <c:axId val="698734240"/>
      </c:lineChart>
      <c:catAx>
        <c:axId val="69109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698734240"/>
        <c:crosses val="autoZero"/>
        <c:auto val="1"/>
        <c:lblAlgn val="ctr"/>
        <c:lblOffset val="100"/>
        <c:noMultiLvlLbl val="0"/>
      </c:catAx>
      <c:valAx>
        <c:axId val="698734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r>
                  <a:rPr lang="en-US" sz="1600" b="1">
                    <a:solidFill>
                      <a:sysClr val="windowText" lastClr="000000"/>
                    </a:solidFill>
                  </a:rPr>
                  <a:t>$ per month for 5,000 gallons</a:t>
                </a:r>
              </a:p>
            </c:rich>
          </c:tx>
          <c:layout>
            <c:manualLayout>
              <c:xMode val="edge"/>
              <c:yMode val="edge"/>
              <c:x val="9.8669475047427804E-2"/>
              <c:y val="8.5290235102347234E-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ln>
                  <a:solidFill>
                    <a:schemeClr val="tx1"/>
                  </a:solidFill>
                </a:ln>
                <a:solidFill>
                  <a:schemeClr val="tx1">
                    <a:lumMod val="65000"/>
                    <a:lumOff val="35000"/>
                  </a:schemeClr>
                </a:solidFill>
                <a:latin typeface="+mn-lt"/>
                <a:ea typeface="+mn-ea"/>
                <a:cs typeface="+mn-cs"/>
              </a:defRPr>
            </a:pPr>
            <a:endParaRPr lang="en-US"/>
          </a:p>
        </c:txPr>
        <c:crossAx val="691091200"/>
        <c:crosses val="autoZero"/>
        <c:crossBetween val="between"/>
      </c:valAx>
      <c:dTable>
        <c:showHorzBorder val="1"/>
        <c:showVertBorder val="1"/>
        <c:showOutline val="1"/>
        <c:showKeys val="1"/>
        <c:spPr>
          <a:noFill/>
          <a:ln w="25400" cap="flat" cmpd="sng" algn="ctr">
            <a:noFill/>
            <a:round/>
          </a:ln>
          <a:effectLst/>
        </c:spPr>
        <c:txPr>
          <a:bodyPr rot="0" spcFirstLastPara="1" vertOverflow="ellipsis" vert="horz" wrap="square" anchor="ctr" anchorCtr="1"/>
          <a:lstStyle/>
          <a:p>
            <a:pPr rtl="0">
              <a:defRPr sz="800" b="0" i="0" u="none" strike="noStrike" kern="1200" baseline="0">
                <a:solidFill>
                  <a:schemeClr val="tx1">
                    <a:lumMod val="65000"/>
                    <a:lumOff val="35000"/>
                  </a:schemeClr>
                </a:solidFill>
                <a:latin typeface="+mn-lt"/>
                <a:ea typeface="+mn-ea"/>
                <a:cs typeface="+mn-cs"/>
              </a:defRPr>
            </a:pPr>
            <a:endParaRPr lang="en-US"/>
          </a:p>
        </c:txPr>
      </c:dTable>
      <c:spPr>
        <a:solidFill>
          <a:schemeClr val="bg1">
            <a:lumMod val="7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65000"/>
      </a:schemeClr>
    </a:solidFill>
    <a:ln w="9525" cap="flat" cmpd="sng" algn="ctr">
      <a:solidFill>
        <a:schemeClr val="accent2"/>
      </a:solidFill>
      <a:round/>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0.74407</cdr:x>
      <cdr:y>0.42003</cdr:y>
    </cdr:from>
    <cdr:to>
      <cdr:x>0.75079</cdr:x>
      <cdr:y>0.4823</cdr:y>
    </cdr:to>
    <cdr:cxnSp macro="">
      <cdr:nvCxnSpPr>
        <cdr:cNvPr id="3" name="Straight Arrow Connector 2">
          <a:extLst xmlns:a="http://schemas.openxmlformats.org/drawingml/2006/main">
            <a:ext uri="{FF2B5EF4-FFF2-40B4-BE49-F238E27FC236}">
              <a16:creationId xmlns:a16="http://schemas.microsoft.com/office/drawing/2014/main" id="{E77CFFAC-513B-4824-BF75-2993EF9BEB15}"/>
            </a:ext>
          </a:extLst>
        </cdr:cNvPr>
        <cdr:cNvCxnSpPr/>
      </cdr:nvCxnSpPr>
      <cdr:spPr>
        <a:xfrm xmlns:a="http://schemas.openxmlformats.org/drawingml/2006/main" flipV="1">
          <a:off x="11233312" y="1593477"/>
          <a:ext cx="101438" cy="236258"/>
        </a:xfrm>
        <a:prstGeom xmlns:a="http://schemas.openxmlformats.org/drawingml/2006/main" prst="straightConnector1">
          <a:avLst/>
        </a:prstGeom>
        <a:ln xmlns:a="http://schemas.openxmlformats.org/drawingml/2006/main" w="31750">
          <a:solidFill>
            <a:schemeClr val="bg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0.58349</cdr:x>
      <cdr:y>0.19327</cdr:y>
    </cdr:from>
    <cdr:to>
      <cdr:x>0.70857</cdr:x>
      <cdr:y>0.39994</cdr:y>
    </cdr:to>
    <cdr:sp macro="" textlink="">
      <cdr:nvSpPr>
        <cdr:cNvPr id="2" name="TextBox 1">
          <a:extLst xmlns:a="http://schemas.openxmlformats.org/drawingml/2006/main">
            <a:ext uri="{FF2B5EF4-FFF2-40B4-BE49-F238E27FC236}">
              <a16:creationId xmlns:a16="http://schemas.microsoft.com/office/drawing/2014/main" id="{72F5CD16-8A3D-4619-9F96-0E5E1B8274D9}"/>
            </a:ext>
          </a:extLst>
        </cdr:cNvPr>
        <cdr:cNvSpPr txBox="1"/>
      </cdr:nvSpPr>
      <cdr:spPr>
        <a:xfrm xmlns:a="http://schemas.openxmlformats.org/drawingml/2006/main">
          <a:off x="8019822" y="733218"/>
          <a:ext cx="1719172" cy="784059"/>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a:t>Draper Aden study group</a:t>
          </a:r>
          <a:r>
            <a:rPr lang="en-US" sz="1100" b="1" baseline="0"/>
            <a:t> representing typical monthly 5,000 gallons bill in Virginia</a:t>
          </a:r>
          <a:endParaRPr lang="en-US" sz="1100" b="1"/>
        </a:p>
      </cdr:txBody>
    </cdr:sp>
  </cdr:relSizeAnchor>
  <cdr:relSizeAnchor xmlns:cdr="http://schemas.openxmlformats.org/drawingml/2006/chartDrawing">
    <cdr:from>
      <cdr:x>0.55349</cdr:x>
      <cdr:y>0.19867</cdr:y>
    </cdr:from>
    <cdr:to>
      <cdr:x>0.57822</cdr:x>
      <cdr:y>0.24356</cdr:y>
    </cdr:to>
    <cdr:cxnSp macro="">
      <cdr:nvCxnSpPr>
        <cdr:cNvPr id="10" name="Straight Arrow Connector 9">
          <a:extLst xmlns:a="http://schemas.openxmlformats.org/drawingml/2006/main">
            <a:ext uri="{FF2B5EF4-FFF2-40B4-BE49-F238E27FC236}">
              <a16:creationId xmlns:a16="http://schemas.microsoft.com/office/drawing/2014/main" id="{A6339728-5F7D-4939-827A-C624B69EEE9D}"/>
            </a:ext>
          </a:extLst>
        </cdr:cNvPr>
        <cdr:cNvCxnSpPr/>
      </cdr:nvCxnSpPr>
      <cdr:spPr>
        <a:xfrm xmlns:a="http://schemas.openxmlformats.org/drawingml/2006/main" flipH="1" flipV="1">
          <a:off x="6658564" y="520396"/>
          <a:ext cx="297504" cy="117583"/>
        </a:xfrm>
        <a:prstGeom xmlns:a="http://schemas.openxmlformats.org/drawingml/2006/main" prst="straightConnector1">
          <a:avLst/>
        </a:prstGeom>
        <a:ln xmlns:a="http://schemas.openxmlformats.org/drawingml/2006/main" w="50800">
          <a:solidFill>
            <a:schemeClr val="bg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0.73805</cdr:x>
      <cdr:y>0.51256</cdr:y>
    </cdr:from>
    <cdr:to>
      <cdr:x>0.8985</cdr:x>
      <cdr:y>0.69871</cdr:y>
    </cdr:to>
    <cdr:sp macro="" textlink="">
      <cdr:nvSpPr>
        <cdr:cNvPr id="4" name="TextBox 3">
          <a:extLst xmlns:a="http://schemas.openxmlformats.org/drawingml/2006/main">
            <a:ext uri="{FF2B5EF4-FFF2-40B4-BE49-F238E27FC236}">
              <a16:creationId xmlns:a16="http://schemas.microsoft.com/office/drawing/2014/main" id="{CDB87E93-9853-4FC1-A846-5B4D6583FF8F}"/>
            </a:ext>
          </a:extLst>
        </cdr:cNvPr>
        <cdr:cNvSpPr txBox="1"/>
      </cdr:nvSpPr>
      <cdr:spPr>
        <a:xfrm xmlns:a="http://schemas.openxmlformats.org/drawingml/2006/main">
          <a:off x="11142389" y="1944526"/>
          <a:ext cx="2422334" cy="706206"/>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lstStyle xmlns:a="http://schemas.openxmlformats.org/drawingml/2006/main"/>
        <a:p xmlns:a="http://schemas.openxmlformats.org/drawingml/2006/main">
          <a:r>
            <a:rPr lang="en-US" sz="1100" b="1" dirty="0"/>
            <a:t>Forecasted </a:t>
          </a:r>
          <a:r>
            <a:rPr lang="en-US" sz="1100" b="1" dirty="0" err="1"/>
            <a:t>H'burg</a:t>
          </a:r>
          <a:r>
            <a:rPr lang="en-US" sz="1100" b="1" baseline="0" dirty="0"/>
            <a:t> monthly bills per proposed rate adjustments from SLTFM FY2025.</a:t>
          </a:r>
          <a:endParaRPr lang="en-US"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CF9D0FF-CE3D-4666-A627-E9545D147478}" type="datetimeFigureOut">
              <a:rPr lang="en-US" smtClean="0"/>
              <a:t>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00D5C80-1F49-43A1-A7C8-81121A6E4C51}" type="slidenum">
              <a:rPr lang="en-US" smtClean="0"/>
              <a:t>‹#›</a:t>
            </a:fld>
            <a:endParaRPr lang="en-US"/>
          </a:p>
        </p:txBody>
      </p:sp>
    </p:spTree>
    <p:extLst>
      <p:ext uri="{BB962C8B-B14F-4D97-AF65-F5344CB8AC3E}">
        <p14:creationId xmlns:p14="http://schemas.microsoft.com/office/powerpoint/2010/main" val="3196788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799D7-7921-FFBC-8831-1537FDA6E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8DDE85-0927-0330-8983-4C89DA4C6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92C62F-6888-75AB-3CC2-8EFA72A915A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525C7C9-0968-D751-E25D-3D45B7C1FF24}"/>
              </a:ext>
            </a:extLst>
          </p:cNvPr>
          <p:cNvSpPr>
            <a:spLocks noGrp="1"/>
          </p:cNvSpPr>
          <p:nvPr>
            <p:ph type="sldNum" sz="quarter" idx="5"/>
          </p:nvPr>
        </p:nvSpPr>
        <p:spPr/>
        <p:txBody>
          <a:bodyPr/>
          <a:lstStyle/>
          <a:p>
            <a:fld id="{D00D5C80-1F49-43A1-A7C8-81121A6E4C51}" type="slidenum">
              <a:rPr lang="en-US" smtClean="0"/>
              <a:t>6</a:t>
            </a:fld>
            <a:endParaRPr lang="en-US"/>
          </a:p>
        </p:txBody>
      </p:sp>
    </p:spTree>
    <p:extLst>
      <p:ext uri="{BB962C8B-B14F-4D97-AF65-F5344CB8AC3E}">
        <p14:creationId xmlns:p14="http://schemas.microsoft.com/office/powerpoint/2010/main" val="2891585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16</a:t>
            </a:fld>
            <a:endParaRPr lang="en-US"/>
          </a:p>
        </p:txBody>
      </p:sp>
    </p:spTree>
    <p:extLst>
      <p:ext uri="{BB962C8B-B14F-4D97-AF65-F5344CB8AC3E}">
        <p14:creationId xmlns:p14="http://schemas.microsoft.com/office/powerpoint/2010/main" val="1204197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86BF6-91DD-41DE-4EE3-1117A19CC9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18DED-F735-9F0F-ABB6-F5D4E1B3FD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AA814-15FE-5DB0-5488-9D586DF1025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925875-6132-3974-C14E-53F026BEED24}"/>
              </a:ext>
            </a:extLst>
          </p:cNvPr>
          <p:cNvSpPr>
            <a:spLocks noGrp="1"/>
          </p:cNvSpPr>
          <p:nvPr>
            <p:ph type="sldNum" sz="quarter" idx="5"/>
          </p:nvPr>
        </p:nvSpPr>
        <p:spPr/>
        <p:txBody>
          <a:bodyPr/>
          <a:lstStyle/>
          <a:p>
            <a:fld id="{D00D5C80-1F49-43A1-A7C8-81121A6E4C51}" type="slidenum">
              <a:rPr lang="en-US" smtClean="0"/>
              <a:t>17</a:t>
            </a:fld>
            <a:endParaRPr lang="en-US"/>
          </a:p>
        </p:txBody>
      </p:sp>
    </p:spTree>
    <p:extLst>
      <p:ext uri="{BB962C8B-B14F-4D97-AF65-F5344CB8AC3E}">
        <p14:creationId xmlns:p14="http://schemas.microsoft.com/office/powerpoint/2010/main" val="318877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751C2-063F-283B-11F9-CCCD388A7D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D60B43-E548-30A4-550D-48530D3D77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43AC93-1110-7835-0D7B-9CBD9B8DB4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D71CEF8-761A-B7B2-33D1-3FC2E644FBB1}"/>
              </a:ext>
            </a:extLst>
          </p:cNvPr>
          <p:cNvSpPr>
            <a:spLocks noGrp="1"/>
          </p:cNvSpPr>
          <p:nvPr>
            <p:ph type="sldNum" sz="quarter" idx="5"/>
          </p:nvPr>
        </p:nvSpPr>
        <p:spPr/>
        <p:txBody>
          <a:bodyPr/>
          <a:lstStyle/>
          <a:p>
            <a:fld id="{D00D5C80-1F49-43A1-A7C8-81121A6E4C51}" type="slidenum">
              <a:rPr lang="en-US" smtClean="0"/>
              <a:t>18</a:t>
            </a:fld>
            <a:endParaRPr lang="en-US"/>
          </a:p>
        </p:txBody>
      </p:sp>
    </p:spTree>
    <p:extLst>
      <p:ext uri="{BB962C8B-B14F-4D97-AF65-F5344CB8AC3E}">
        <p14:creationId xmlns:p14="http://schemas.microsoft.com/office/powerpoint/2010/main" val="1122897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C247E-8464-41AE-614E-1D7E8A7D5F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1217D1-1362-663D-25D7-202B24072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B7C5A9-0B18-CE58-EC39-A8E2CD3F310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594288-B26B-5041-9AED-813169CA159C}"/>
              </a:ext>
            </a:extLst>
          </p:cNvPr>
          <p:cNvSpPr>
            <a:spLocks noGrp="1"/>
          </p:cNvSpPr>
          <p:nvPr>
            <p:ph type="sldNum" sz="quarter" idx="5"/>
          </p:nvPr>
        </p:nvSpPr>
        <p:spPr/>
        <p:txBody>
          <a:bodyPr/>
          <a:lstStyle/>
          <a:p>
            <a:fld id="{D00D5C80-1F49-43A1-A7C8-81121A6E4C51}" type="slidenum">
              <a:rPr lang="en-US" smtClean="0"/>
              <a:t>19</a:t>
            </a:fld>
            <a:endParaRPr lang="en-US"/>
          </a:p>
        </p:txBody>
      </p:sp>
    </p:spTree>
    <p:extLst>
      <p:ext uri="{BB962C8B-B14F-4D97-AF65-F5344CB8AC3E}">
        <p14:creationId xmlns:p14="http://schemas.microsoft.com/office/powerpoint/2010/main" val="2920477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5A186-AC2A-1641-A2C5-0344EB2E56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F3DBB6-DDFD-4F31-11A3-B0299C7131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CB0F1D-BEAD-64F7-0172-BD8B8F3F45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E17906-6D95-A818-C895-2654F8946D50}"/>
              </a:ext>
            </a:extLst>
          </p:cNvPr>
          <p:cNvSpPr>
            <a:spLocks noGrp="1"/>
          </p:cNvSpPr>
          <p:nvPr>
            <p:ph type="sldNum" sz="quarter" idx="5"/>
          </p:nvPr>
        </p:nvSpPr>
        <p:spPr/>
        <p:txBody>
          <a:bodyPr/>
          <a:lstStyle/>
          <a:p>
            <a:fld id="{D00D5C80-1F49-43A1-A7C8-81121A6E4C51}" type="slidenum">
              <a:rPr lang="en-US" smtClean="0"/>
              <a:t>20</a:t>
            </a:fld>
            <a:endParaRPr lang="en-US"/>
          </a:p>
        </p:txBody>
      </p:sp>
    </p:spTree>
    <p:extLst>
      <p:ext uri="{BB962C8B-B14F-4D97-AF65-F5344CB8AC3E}">
        <p14:creationId xmlns:p14="http://schemas.microsoft.com/office/powerpoint/2010/main" val="3642384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71A36-7666-991E-D73C-791CE9B3B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9BA03-4F5F-2950-F6DB-E4220E6C57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E0560-1042-4001-2399-3CEBE4B29F4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7432A6-5C1B-D493-4CCC-D0812835D6BE}"/>
              </a:ext>
            </a:extLst>
          </p:cNvPr>
          <p:cNvSpPr>
            <a:spLocks noGrp="1"/>
          </p:cNvSpPr>
          <p:nvPr>
            <p:ph type="sldNum" sz="quarter" idx="5"/>
          </p:nvPr>
        </p:nvSpPr>
        <p:spPr/>
        <p:txBody>
          <a:bodyPr/>
          <a:lstStyle/>
          <a:p>
            <a:fld id="{D00D5C80-1F49-43A1-A7C8-81121A6E4C51}" type="slidenum">
              <a:rPr lang="en-US" smtClean="0"/>
              <a:t>21</a:t>
            </a:fld>
            <a:endParaRPr lang="en-US"/>
          </a:p>
        </p:txBody>
      </p:sp>
    </p:spTree>
    <p:extLst>
      <p:ext uri="{BB962C8B-B14F-4D97-AF65-F5344CB8AC3E}">
        <p14:creationId xmlns:p14="http://schemas.microsoft.com/office/powerpoint/2010/main" val="2837203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75968-033B-EA41-E13A-3C2B4692B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8F706B-0007-D320-2539-E3CDE52964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FADF80-B8D7-7598-D511-BEF54F51AD8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0B10FF-B7C2-9E92-9C88-8829013B0C0B}"/>
              </a:ext>
            </a:extLst>
          </p:cNvPr>
          <p:cNvSpPr>
            <a:spLocks noGrp="1"/>
          </p:cNvSpPr>
          <p:nvPr>
            <p:ph type="sldNum" sz="quarter" idx="5"/>
          </p:nvPr>
        </p:nvSpPr>
        <p:spPr/>
        <p:txBody>
          <a:bodyPr/>
          <a:lstStyle/>
          <a:p>
            <a:fld id="{D00D5C80-1F49-43A1-A7C8-81121A6E4C51}" type="slidenum">
              <a:rPr lang="en-US" smtClean="0"/>
              <a:t>22</a:t>
            </a:fld>
            <a:endParaRPr lang="en-US"/>
          </a:p>
        </p:txBody>
      </p:sp>
    </p:spTree>
    <p:extLst>
      <p:ext uri="{BB962C8B-B14F-4D97-AF65-F5344CB8AC3E}">
        <p14:creationId xmlns:p14="http://schemas.microsoft.com/office/powerpoint/2010/main" val="3958449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7CFA2-F6C4-F85F-CA10-6B75E63D0A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E9EF2-60C3-70CB-0191-4271FEE6EF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53B353-DC72-D623-F1FC-E9178F21EC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CE2ED6B-573C-4A0F-0406-546F21E1CC12}"/>
              </a:ext>
            </a:extLst>
          </p:cNvPr>
          <p:cNvSpPr>
            <a:spLocks noGrp="1"/>
          </p:cNvSpPr>
          <p:nvPr>
            <p:ph type="sldNum" sz="quarter" idx="5"/>
          </p:nvPr>
        </p:nvSpPr>
        <p:spPr/>
        <p:txBody>
          <a:bodyPr/>
          <a:lstStyle/>
          <a:p>
            <a:fld id="{D00D5C80-1F49-43A1-A7C8-81121A6E4C51}" type="slidenum">
              <a:rPr lang="en-US" smtClean="0"/>
              <a:t>23</a:t>
            </a:fld>
            <a:endParaRPr lang="en-US"/>
          </a:p>
        </p:txBody>
      </p:sp>
    </p:spTree>
    <p:extLst>
      <p:ext uri="{BB962C8B-B14F-4D97-AF65-F5344CB8AC3E}">
        <p14:creationId xmlns:p14="http://schemas.microsoft.com/office/powerpoint/2010/main" val="880237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7</a:t>
            </a:fld>
            <a:endParaRPr lang="en-US"/>
          </a:p>
        </p:txBody>
      </p:sp>
    </p:spTree>
    <p:extLst>
      <p:ext uri="{BB962C8B-B14F-4D97-AF65-F5344CB8AC3E}">
        <p14:creationId xmlns:p14="http://schemas.microsoft.com/office/powerpoint/2010/main" val="34090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8</a:t>
            </a:fld>
            <a:endParaRPr lang="en-US"/>
          </a:p>
        </p:txBody>
      </p:sp>
    </p:spTree>
    <p:extLst>
      <p:ext uri="{BB962C8B-B14F-4D97-AF65-F5344CB8AC3E}">
        <p14:creationId xmlns:p14="http://schemas.microsoft.com/office/powerpoint/2010/main" val="86062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9</a:t>
            </a:fld>
            <a:endParaRPr lang="en-US"/>
          </a:p>
        </p:txBody>
      </p:sp>
    </p:spTree>
    <p:extLst>
      <p:ext uri="{BB962C8B-B14F-4D97-AF65-F5344CB8AC3E}">
        <p14:creationId xmlns:p14="http://schemas.microsoft.com/office/powerpoint/2010/main" val="255610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10</a:t>
            </a:fld>
            <a:endParaRPr lang="en-US"/>
          </a:p>
        </p:txBody>
      </p:sp>
    </p:spTree>
    <p:extLst>
      <p:ext uri="{BB962C8B-B14F-4D97-AF65-F5344CB8AC3E}">
        <p14:creationId xmlns:p14="http://schemas.microsoft.com/office/powerpoint/2010/main" val="155130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11</a:t>
            </a:fld>
            <a:endParaRPr lang="en-US"/>
          </a:p>
        </p:txBody>
      </p:sp>
    </p:spTree>
    <p:extLst>
      <p:ext uri="{BB962C8B-B14F-4D97-AF65-F5344CB8AC3E}">
        <p14:creationId xmlns:p14="http://schemas.microsoft.com/office/powerpoint/2010/main" val="3099462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12</a:t>
            </a:fld>
            <a:endParaRPr lang="en-US"/>
          </a:p>
        </p:txBody>
      </p:sp>
    </p:spTree>
    <p:extLst>
      <p:ext uri="{BB962C8B-B14F-4D97-AF65-F5344CB8AC3E}">
        <p14:creationId xmlns:p14="http://schemas.microsoft.com/office/powerpoint/2010/main" val="137171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00D5C80-1F49-43A1-A7C8-81121A6E4C51}" type="slidenum">
              <a:rPr lang="en-US" smtClean="0"/>
              <a:t>13</a:t>
            </a:fld>
            <a:endParaRPr lang="en-US"/>
          </a:p>
        </p:txBody>
      </p:sp>
    </p:spTree>
    <p:extLst>
      <p:ext uri="{BB962C8B-B14F-4D97-AF65-F5344CB8AC3E}">
        <p14:creationId xmlns:p14="http://schemas.microsoft.com/office/powerpoint/2010/main" val="946398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590F9-E00C-E0F7-7106-92A9E6EBDB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E0948-E429-3121-36BC-23F566E818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918D05-6723-F50B-5906-AD0B193A7B7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25F884D-9140-9E9F-18C1-478A632D7CDE}"/>
              </a:ext>
            </a:extLst>
          </p:cNvPr>
          <p:cNvSpPr>
            <a:spLocks noGrp="1"/>
          </p:cNvSpPr>
          <p:nvPr>
            <p:ph type="sldNum" sz="quarter" idx="5"/>
          </p:nvPr>
        </p:nvSpPr>
        <p:spPr/>
        <p:txBody>
          <a:bodyPr/>
          <a:lstStyle/>
          <a:p>
            <a:fld id="{D00D5C80-1F49-43A1-A7C8-81121A6E4C51}" type="slidenum">
              <a:rPr lang="en-US" smtClean="0"/>
              <a:t>14</a:t>
            </a:fld>
            <a:endParaRPr lang="en-US"/>
          </a:p>
        </p:txBody>
      </p:sp>
    </p:spTree>
    <p:extLst>
      <p:ext uri="{BB962C8B-B14F-4D97-AF65-F5344CB8AC3E}">
        <p14:creationId xmlns:p14="http://schemas.microsoft.com/office/powerpoint/2010/main" val="2240688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D521-74C9-F0BA-3E44-EE1729A4C9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0303C5-E56B-D3E8-BD16-2DE3771C0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45B46-BA65-E0EE-82A0-81FD31EBDC34}"/>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5" name="Footer Placeholder 4">
            <a:extLst>
              <a:ext uri="{FF2B5EF4-FFF2-40B4-BE49-F238E27FC236}">
                <a16:creationId xmlns:a16="http://schemas.microsoft.com/office/drawing/2014/main" id="{D08F0181-602C-4D67-6991-889AC1A4C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E0D3FC-B97A-D777-2F2C-BBFEF6FECA6D}"/>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256827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331F1-C1AB-C3C7-2BB2-A6297F012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DAAF0-7B41-DDAD-FC67-F021DDED24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997-F0FD-8398-6A5F-187B8E061781}"/>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5" name="Footer Placeholder 4">
            <a:extLst>
              <a:ext uri="{FF2B5EF4-FFF2-40B4-BE49-F238E27FC236}">
                <a16:creationId xmlns:a16="http://schemas.microsoft.com/office/drawing/2014/main" id="{6D1D63A7-58C1-FD07-1B90-A67D530D4D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459E0-DF4E-5584-1021-C1DA2794DFF7}"/>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74015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CD2133-EF37-B32E-65AB-899D36AC81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41224E-C21B-2735-16A6-4E54317750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3DBFB-9A56-B48F-270A-9D9B5BD30110}"/>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5" name="Footer Placeholder 4">
            <a:extLst>
              <a:ext uri="{FF2B5EF4-FFF2-40B4-BE49-F238E27FC236}">
                <a16:creationId xmlns:a16="http://schemas.microsoft.com/office/drawing/2014/main" id="{0A799513-C88D-5771-E5FB-D9DFBDB89B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896BB-5EB3-FE8B-E0E3-FF0AD8C4DB74}"/>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3214899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B954B-E793-9072-F5C9-8368CCC83A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811D9-49E6-9312-50BF-D0D27D3C5F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A2D53-9EC1-D70E-F45C-48E628511760}"/>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5" name="Footer Placeholder 4">
            <a:extLst>
              <a:ext uri="{FF2B5EF4-FFF2-40B4-BE49-F238E27FC236}">
                <a16:creationId xmlns:a16="http://schemas.microsoft.com/office/drawing/2014/main" id="{B7847B2E-B31E-67FF-C592-9C509D785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02F64-4B4A-34A7-3425-B11FDF5CEBD5}"/>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207548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BA41-A9B9-CDF2-415D-AF94787336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B3F8A5-5F0B-EC00-4FF5-6CE860F136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538327-9E3D-2FCA-0364-34F9EA613347}"/>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5" name="Footer Placeholder 4">
            <a:extLst>
              <a:ext uri="{FF2B5EF4-FFF2-40B4-BE49-F238E27FC236}">
                <a16:creationId xmlns:a16="http://schemas.microsoft.com/office/drawing/2014/main" id="{0818661C-C868-8AC5-F588-6A64DADA3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E36D84-3558-D582-B7A0-09B5293BEDD9}"/>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970126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80E8B-08F8-BB51-6CC8-6E606CD0D1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8C2AB-4CAD-9637-742F-E144C9418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0BC651-AC07-84A6-4CBC-105BDEE48C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5F7EDE-9EBA-26D6-A886-23E976793564}"/>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6" name="Footer Placeholder 5">
            <a:extLst>
              <a:ext uri="{FF2B5EF4-FFF2-40B4-BE49-F238E27FC236}">
                <a16:creationId xmlns:a16="http://schemas.microsoft.com/office/drawing/2014/main" id="{E86DFC7E-2420-4C43-0082-D9CD0CC5D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2AF39-31D3-385C-9485-0B1590CE1CBE}"/>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4199823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1EAE-C7A7-BC45-4E9D-19DF32A03D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D74C80-D16C-D2C8-DC2E-8135C5337A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7C8297-CE18-B274-5760-59623EB350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543BDC-6886-0586-C259-1EFB0CD306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3D4C31-6E7F-4963-19AC-320DD7841D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CBC6F2-7364-A639-8CFB-21229313DD92}"/>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8" name="Footer Placeholder 7">
            <a:extLst>
              <a:ext uri="{FF2B5EF4-FFF2-40B4-BE49-F238E27FC236}">
                <a16:creationId xmlns:a16="http://schemas.microsoft.com/office/drawing/2014/main" id="{485753AB-D6CB-F9D5-F67F-5173BCC0B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F226FB-2897-E699-2EB3-A9F5064B8347}"/>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328548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289FC-E73D-126F-E971-6F36A6287E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F04ABB-0425-EAB5-016B-F0EBA8229830}"/>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4" name="Footer Placeholder 3">
            <a:extLst>
              <a:ext uri="{FF2B5EF4-FFF2-40B4-BE49-F238E27FC236}">
                <a16:creationId xmlns:a16="http://schemas.microsoft.com/office/drawing/2014/main" id="{AB036341-D500-F35D-0C10-8A846F5473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B359ED-8634-AB7B-3C4A-7EEDEB095114}"/>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501109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FC2D18-03E8-F97D-B262-B34463D9C28E}"/>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3" name="Footer Placeholder 2">
            <a:extLst>
              <a:ext uri="{FF2B5EF4-FFF2-40B4-BE49-F238E27FC236}">
                <a16:creationId xmlns:a16="http://schemas.microsoft.com/office/drawing/2014/main" id="{009D29A4-43F4-151E-361E-815C49EA34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91B13B-48F4-8CE8-B177-A339C781CD25}"/>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701490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8B3A-9A60-4AC0-5D57-5234BDCF39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82C93E-8B99-E08B-CED4-58A64DF52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95C11F-3774-AADC-1B8E-28967FDB7C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BA501-3A09-0E8E-72FF-37E1E9F6B1CB}"/>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6" name="Footer Placeholder 5">
            <a:extLst>
              <a:ext uri="{FF2B5EF4-FFF2-40B4-BE49-F238E27FC236}">
                <a16:creationId xmlns:a16="http://schemas.microsoft.com/office/drawing/2014/main" id="{A08AFB39-584C-8E26-4E61-F46126CE8E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3495D4-0657-B36D-5023-CA2614C74887}"/>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1234801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BC24-3AA6-1B2D-E044-F69FE2E1D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F48A4F-97B7-F8B1-59ED-DC627828F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5E7CAA-3DBF-4A8A-9050-93756E9F3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48DAB9-3D98-16F8-83DF-B98E5B67F55F}"/>
              </a:ext>
            </a:extLst>
          </p:cNvPr>
          <p:cNvSpPr>
            <a:spLocks noGrp="1"/>
          </p:cNvSpPr>
          <p:nvPr>
            <p:ph type="dt" sz="half" idx="10"/>
          </p:nvPr>
        </p:nvSpPr>
        <p:spPr/>
        <p:txBody>
          <a:bodyPr/>
          <a:lstStyle/>
          <a:p>
            <a:fld id="{49159C44-4234-4844-92A1-9F2A8C77A298}" type="datetimeFigureOut">
              <a:rPr lang="en-US" smtClean="0"/>
              <a:t>12/5/2024</a:t>
            </a:fld>
            <a:endParaRPr lang="en-US"/>
          </a:p>
        </p:txBody>
      </p:sp>
      <p:sp>
        <p:nvSpPr>
          <p:cNvPr id="6" name="Footer Placeholder 5">
            <a:extLst>
              <a:ext uri="{FF2B5EF4-FFF2-40B4-BE49-F238E27FC236}">
                <a16:creationId xmlns:a16="http://schemas.microsoft.com/office/drawing/2014/main" id="{F6B24075-D89A-CED4-F262-FEA043A59F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4EAA52-08A2-AB2B-840E-26028A74A117}"/>
              </a:ext>
            </a:extLst>
          </p:cNvPr>
          <p:cNvSpPr>
            <a:spLocks noGrp="1"/>
          </p:cNvSpPr>
          <p:nvPr>
            <p:ph type="sldNum" sz="quarter" idx="12"/>
          </p:nvPr>
        </p:nvSpPr>
        <p:spPr/>
        <p:txBody>
          <a:bodyPr/>
          <a:lstStyle/>
          <a:p>
            <a:fld id="{6ADC63A1-6007-4FE1-A45B-AF2A128B37D5}" type="slidenum">
              <a:rPr lang="en-US" smtClean="0"/>
              <a:t>‹#›</a:t>
            </a:fld>
            <a:endParaRPr lang="en-US"/>
          </a:p>
        </p:txBody>
      </p:sp>
    </p:spTree>
    <p:extLst>
      <p:ext uri="{BB962C8B-B14F-4D97-AF65-F5344CB8AC3E}">
        <p14:creationId xmlns:p14="http://schemas.microsoft.com/office/powerpoint/2010/main" val="247095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A32CD-059D-7C7F-5FA8-C10AD20EE1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698748-4CDE-3AB6-DA01-5F7D4A6980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0D193E-72A6-8FA0-1A56-6368D6E4FF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9159C44-4234-4844-92A1-9F2A8C77A298}" type="datetimeFigureOut">
              <a:rPr lang="en-US" smtClean="0"/>
              <a:t>12/5/2024</a:t>
            </a:fld>
            <a:endParaRPr lang="en-US"/>
          </a:p>
        </p:txBody>
      </p:sp>
      <p:sp>
        <p:nvSpPr>
          <p:cNvPr id="5" name="Footer Placeholder 4">
            <a:extLst>
              <a:ext uri="{FF2B5EF4-FFF2-40B4-BE49-F238E27FC236}">
                <a16:creationId xmlns:a16="http://schemas.microsoft.com/office/drawing/2014/main" id="{9EC1C7B5-C441-6F45-C8B0-3DBA4CE66C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B91A92D-130A-7877-CE32-3C669245EA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DC63A1-6007-4FE1-A45B-AF2A128B37D5}" type="slidenum">
              <a:rPr lang="en-US" smtClean="0"/>
              <a:t>‹#›</a:t>
            </a:fld>
            <a:endParaRPr lang="en-US"/>
          </a:p>
        </p:txBody>
      </p:sp>
    </p:spTree>
    <p:extLst>
      <p:ext uri="{BB962C8B-B14F-4D97-AF65-F5344CB8AC3E}">
        <p14:creationId xmlns:p14="http://schemas.microsoft.com/office/powerpoint/2010/main" val="3155642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F6647-DA3A-1342-2821-92D6ED495EA1}"/>
              </a:ext>
            </a:extLst>
          </p:cNvPr>
          <p:cNvSpPr>
            <a:spLocks noGrp="1"/>
          </p:cNvSpPr>
          <p:nvPr>
            <p:ph type="title"/>
          </p:nvPr>
        </p:nvSpPr>
        <p:spPr>
          <a:xfrm>
            <a:off x="0" y="1"/>
            <a:ext cx="12192000" cy="2559036"/>
          </a:xfrm>
          <a:solidFill>
            <a:schemeClr val="tx1"/>
          </a:solidFill>
        </p:spPr>
        <p:txBody>
          <a:bodyPr>
            <a:normAutofit/>
          </a:bodyPr>
          <a:lstStyle/>
          <a:p>
            <a:r>
              <a:rPr lang="en-US" dirty="0">
                <a:solidFill>
                  <a:schemeClr val="bg1"/>
                </a:solidFill>
              </a:rPr>
              <a:t>                  CITY OF HARRISONBURG, VIRGINIA</a:t>
            </a:r>
            <a:br>
              <a:rPr lang="en-US" dirty="0">
                <a:solidFill>
                  <a:schemeClr val="bg1"/>
                </a:solidFill>
              </a:rPr>
            </a:br>
            <a:r>
              <a:rPr lang="en-US" dirty="0">
                <a:solidFill>
                  <a:schemeClr val="bg1"/>
                </a:solidFill>
              </a:rPr>
              <a:t>                    DEPARTMENT OF PUBLIC UTILTIES</a:t>
            </a:r>
            <a:br>
              <a:rPr lang="en-US" dirty="0">
                <a:solidFill>
                  <a:schemeClr val="bg1"/>
                </a:solidFill>
              </a:rPr>
            </a:br>
            <a:r>
              <a:rPr lang="en-US" dirty="0">
                <a:solidFill>
                  <a:schemeClr val="bg1"/>
                </a:solidFill>
              </a:rPr>
              <a:t>                  LONG TERM FINANCIAL MODELS (LTFM)</a:t>
            </a:r>
            <a:br>
              <a:rPr lang="en-US" dirty="0">
                <a:solidFill>
                  <a:schemeClr val="bg1"/>
                </a:solidFill>
              </a:rPr>
            </a:br>
            <a:r>
              <a:rPr lang="en-US" dirty="0">
                <a:solidFill>
                  <a:schemeClr val="bg1"/>
                </a:solidFill>
              </a:rPr>
              <a:t>                                             FY2025  </a:t>
            </a:r>
          </a:p>
        </p:txBody>
      </p:sp>
      <p:pic>
        <p:nvPicPr>
          <p:cNvPr id="4" name="Content Placeholder 3">
            <a:extLst>
              <a:ext uri="{FF2B5EF4-FFF2-40B4-BE49-F238E27FC236}">
                <a16:creationId xmlns:a16="http://schemas.microsoft.com/office/drawing/2014/main" id="{ADCF069B-D4B0-5086-91BB-A185438E21D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396567" y="2778111"/>
            <a:ext cx="2884516" cy="2884516"/>
          </a:xfrm>
          <a:prstGeom prst="rect">
            <a:avLst/>
          </a:prstGeom>
          <a:noFill/>
          <a:ln>
            <a:noFill/>
          </a:ln>
        </p:spPr>
      </p:pic>
      <p:sp>
        <p:nvSpPr>
          <p:cNvPr id="7" name="TextBox 6">
            <a:extLst>
              <a:ext uri="{FF2B5EF4-FFF2-40B4-BE49-F238E27FC236}">
                <a16:creationId xmlns:a16="http://schemas.microsoft.com/office/drawing/2014/main" id="{17247988-12E0-D1AF-59B7-4A10B869B452}"/>
              </a:ext>
            </a:extLst>
          </p:cNvPr>
          <p:cNvSpPr txBox="1"/>
          <p:nvPr/>
        </p:nvSpPr>
        <p:spPr>
          <a:xfrm>
            <a:off x="4686300" y="6022203"/>
            <a:ext cx="2286000" cy="378597"/>
          </a:xfrm>
          <a:prstGeom prst="rect">
            <a:avLst/>
          </a:prstGeom>
          <a:noFill/>
        </p:spPr>
        <p:txBody>
          <a:bodyPr wrap="square" rtlCol="0">
            <a:spAutoFit/>
          </a:bodyPr>
          <a:lstStyle/>
          <a:p>
            <a:r>
              <a:rPr lang="en-US" dirty="0"/>
              <a:t>December 1, 2024</a:t>
            </a:r>
          </a:p>
        </p:txBody>
      </p:sp>
    </p:spTree>
    <p:extLst>
      <p:ext uri="{BB962C8B-B14F-4D97-AF65-F5344CB8AC3E}">
        <p14:creationId xmlns:p14="http://schemas.microsoft.com/office/powerpoint/2010/main" val="1135975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a:solidFill>
                  <a:schemeClr val="bg1"/>
                </a:solidFill>
              </a:rPr>
              <a:t>        WATER LONG TERM FINANCIAL MODEL </a:t>
            </a:r>
            <a:br>
              <a:rPr lang="en-US" sz="4800">
                <a:solidFill>
                  <a:schemeClr val="bg1"/>
                </a:solidFill>
              </a:rPr>
            </a:br>
            <a:r>
              <a:rPr lang="en-US" sz="480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$3,119,496</a:t>
            </a:r>
          </a:p>
          <a:p>
            <a:r>
              <a:rPr lang="en-US" dirty="0">
                <a:solidFill>
                  <a:schemeClr val="dk1"/>
                </a:solidFill>
              </a:rPr>
              <a:t>LOWER THRESHOLD 25%    =</a:t>
            </a:r>
            <a:r>
              <a:rPr lang="en-US" dirty="0"/>
              <a:t> $2,960,000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$605,000 /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t>5.0%</a:t>
            </a:r>
            <a:r>
              <a:rPr lang="en-US" dirty="0">
                <a:solidFill>
                  <a:schemeClr val="dk1"/>
                </a:solidFill>
              </a:rPr>
              <a:t>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$42M</a:t>
            </a:r>
            <a:r>
              <a:rPr lang="en-US" dirty="0"/>
              <a:t> </a:t>
            </a:r>
          </a:p>
        </p:txBody>
      </p:sp>
      <p:cxnSp>
        <p:nvCxnSpPr>
          <p:cNvPr id="15" name="Connector: Elbow 14">
            <a:extLst>
              <a:ext uri="{FF2B5EF4-FFF2-40B4-BE49-F238E27FC236}">
                <a16:creationId xmlns:a16="http://schemas.microsoft.com/office/drawing/2014/main" id="{38ECEABB-480D-7B23-3F90-B594973F51CD}"/>
              </a:ext>
            </a:extLst>
          </p:cNvPr>
          <p:cNvCxnSpPr>
            <a:cxnSpLocks/>
          </p:cNvCxnSpPr>
          <p:nvPr/>
        </p:nvCxnSpPr>
        <p:spPr>
          <a:xfrm flipV="1">
            <a:off x="4448176" y="3735944"/>
            <a:ext cx="3609974" cy="628738"/>
          </a:xfrm>
          <a:prstGeom prst="bentConnector3">
            <a:avLst>
              <a:gd name="adj1" fmla="val 100396"/>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4876FCF3-F3DC-458A-ACCE-8AC86F0A97EC}"/>
              </a:ext>
            </a:extLst>
          </p:cNvPr>
          <p:cNvPicPr>
            <a:picLocks noChangeAspect="1"/>
          </p:cNvPicPr>
          <p:nvPr/>
        </p:nvPicPr>
        <p:blipFill>
          <a:blip r:embed="rId4"/>
          <a:stretch>
            <a:fillRect/>
          </a:stretch>
        </p:blipFill>
        <p:spPr>
          <a:xfrm>
            <a:off x="4812008" y="2228850"/>
            <a:ext cx="6574155" cy="1507094"/>
          </a:xfrm>
          <a:prstGeom prst="rect">
            <a:avLst/>
          </a:prstGeom>
        </p:spPr>
      </p:pic>
      <p:sp>
        <p:nvSpPr>
          <p:cNvPr id="9" name="TextBox 8">
            <a:extLst>
              <a:ext uri="{FF2B5EF4-FFF2-40B4-BE49-F238E27FC236}">
                <a16:creationId xmlns:a16="http://schemas.microsoft.com/office/drawing/2014/main" id="{5D8A8202-5AF0-4E4E-314A-C5ECE007189F}"/>
              </a:ext>
            </a:extLst>
          </p:cNvPr>
          <p:cNvSpPr txBox="1"/>
          <p:nvPr/>
        </p:nvSpPr>
        <p:spPr>
          <a:xfrm>
            <a:off x="6372225" y="5019674"/>
            <a:ext cx="4286250" cy="646331"/>
          </a:xfrm>
          <a:prstGeom prst="rect">
            <a:avLst/>
          </a:prstGeom>
          <a:noFill/>
        </p:spPr>
        <p:txBody>
          <a:bodyPr wrap="square" rtlCol="0">
            <a:spAutoFit/>
          </a:bodyPr>
          <a:lstStyle/>
          <a:p>
            <a:r>
              <a:rPr lang="en-US" b="1" dirty="0"/>
              <a:t>We forecast a 5.0% per year operating expense inflation.</a:t>
            </a:r>
          </a:p>
        </p:txBody>
      </p:sp>
    </p:spTree>
    <p:extLst>
      <p:ext uri="{BB962C8B-B14F-4D97-AF65-F5344CB8AC3E}">
        <p14:creationId xmlns:p14="http://schemas.microsoft.com/office/powerpoint/2010/main" val="134637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a:solidFill>
                  <a:schemeClr val="bg1"/>
                </a:solidFill>
              </a:rPr>
              <a:t>        WATER LONG TERM FINANCIAL MODEL </a:t>
            </a:r>
            <a:br>
              <a:rPr lang="en-US" sz="4800">
                <a:solidFill>
                  <a:schemeClr val="bg1"/>
                </a:solidFill>
              </a:rPr>
            </a:br>
            <a:r>
              <a:rPr lang="en-US" sz="480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$3,119,496</a:t>
            </a:r>
          </a:p>
          <a:p>
            <a:r>
              <a:rPr lang="en-US" dirty="0">
                <a:solidFill>
                  <a:schemeClr val="dk1"/>
                </a:solidFill>
              </a:rPr>
              <a:t>LOWER THRESHOLD 25%    =</a:t>
            </a:r>
            <a:r>
              <a:rPr lang="en-US" dirty="0"/>
              <a:t> $2,960,000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$605,000 /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t>5.0%</a:t>
            </a:r>
            <a:r>
              <a:rPr lang="en-US" dirty="0">
                <a:solidFill>
                  <a:schemeClr val="dk1"/>
                </a:solidFill>
              </a:rPr>
              <a:t>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GROWTH BY DEBT $42M </a:t>
            </a:r>
            <a:r>
              <a:rPr lang="en-US" dirty="0"/>
              <a:t> </a:t>
            </a:r>
          </a:p>
        </p:txBody>
      </p:sp>
      <p:cxnSp>
        <p:nvCxnSpPr>
          <p:cNvPr id="15" name="Connector: Elbow 14">
            <a:extLst>
              <a:ext uri="{FF2B5EF4-FFF2-40B4-BE49-F238E27FC236}">
                <a16:creationId xmlns:a16="http://schemas.microsoft.com/office/drawing/2014/main" id="{38ECEABB-480D-7B23-3F90-B594973F51CD}"/>
              </a:ext>
            </a:extLst>
          </p:cNvPr>
          <p:cNvCxnSpPr>
            <a:cxnSpLocks/>
          </p:cNvCxnSpPr>
          <p:nvPr/>
        </p:nvCxnSpPr>
        <p:spPr>
          <a:xfrm flipV="1">
            <a:off x="4448176" y="4584751"/>
            <a:ext cx="3971924" cy="364735"/>
          </a:xfrm>
          <a:prstGeom prst="bentConnector3">
            <a:avLst>
              <a:gd name="adj1" fmla="val 99880"/>
            </a:avLst>
          </a:prstGeom>
          <a:ln>
            <a:tailEnd type="triangl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637B7C97-36C1-4FDF-9C25-295730610E87}"/>
              </a:ext>
            </a:extLst>
          </p:cNvPr>
          <p:cNvPicPr>
            <a:picLocks noChangeAspect="1"/>
          </p:cNvPicPr>
          <p:nvPr/>
        </p:nvPicPr>
        <p:blipFill>
          <a:blip r:embed="rId4"/>
          <a:stretch>
            <a:fillRect/>
          </a:stretch>
        </p:blipFill>
        <p:spPr>
          <a:xfrm>
            <a:off x="5281697" y="1495425"/>
            <a:ext cx="4419199" cy="3089326"/>
          </a:xfrm>
          <a:prstGeom prst="rect">
            <a:avLst/>
          </a:prstGeom>
        </p:spPr>
      </p:pic>
      <p:sp>
        <p:nvSpPr>
          <p:cNvPr id="21" name="TextBox 20">
            <a:extLst>
              <a:ext uri="{FF2B5EF4-FFF2-40B4-BE49-F238E27FC236}">
                <a16:creationId xmlns:a16="http://schemas.microsoft.com/office/drawing/2014/main" id="{68995AEF-8AE0-A338-49E4-2E35C9FC83F3}"/>
              </a:ext>
            </a:extLst>
          </p:cNvPr>
          <p:cNvSpPr txBox="1"/>
          <p:nvPr/>
        </p:nvSpPr>
        <p:spPr>
          <a:xfrm>
            <a:off x="5467350" y="5362575"/>
            <a:ext cx="6477000" cy="646331"/>
          </a:xfrm>
          <a:prstGeom prst="rect">
            <a:avLst/>
          </a:prstGeom>
          <a:noFill/>
        </p:spPr>
        <p:txBody>
          <a:bodyPr wrap="square" rtlCol="0">
            <a:spAutoFit/>
          </a:bodyPr>
          <a:lstStyle/>
          <a:p>
            <a:r>
              <a:rPr lang="en-US" b="1" dirty="0"/>
              <a:t>We forecast $5,937,082 per year needs in capital less $500K per year in contributions made from construction. </a:t>
            </a:r>
          </a:p>
        </p:txBody>
      </p:sp>
      <p:sp>
        <p:nvSpPr>
          <p:cNvPr id="22" name="TextBox 21">
            <a:extLst>
              <a:ext uri="{FF2B5EF4-FFF2-40B4-BE49-F238E27FC236}">
                <a16:creationId xmlns:a16="http://schemas.microsoft.com/office/drawing/2014/main" id="{FDD68606-0AD7-35B9-8E7C-503D7E99628D}"/>
              </a:ext>
            </a:extLst>
          </p:cNvPr>
          <p:cNvSpPr txBox="1"/>
          <p:nvPr/>
        </p:nvSpPr>
        <p:spPr>
          <a:xfrm>
            <a:off x="9858375" y="1790700"/>
            <a:ext cx="2257425" cy="1754326"/>
          </a:xfrm>
          <a:prstGeom prst="rect">
            <a:avLst/>
          </a:prstGeom>
          <a:noFill/>
        </p:spPr>
        <p:txBody>
          <a:bodyPr wrap="square" rtlCol="0">
            <a:spAutoFit/>
          </a:bodyPr>
          <a:lstStyle/>
          <a:p>
            <a:r>
              <a:rPr lang="en-US" sz="1200" b="1" dirty="0"/>
              <a:t>ADD:</a:t>
            </a:r>
          </a:p>
          <a:p>
            <a:endParaRPr lang="en-US" sz="1200" b="1" dirty="0"/>
          </a:p>
          <a:p>
            <a:r>
              <a:rPr lang="en-US" sz="1200" b="1" dirty="0"/>
              <a:t>$50k / YR  MAIN EXTENSIONS</a:t>
            </a:r>
          </a:p>
          <a:p>
            <a:endParaRPr lang="en-US" sz="1200" b="1" dirty="0"/>
          </a:p>
          <a:p>
            <a:r>
              <a:rPr lang="en-US" sz="1200" b="1" dirty="0"/>
              <a:t>$300K –WRWL THRU 2034</a:t>
            </a:r>
          </a:p>
          <a:p>
            <a:endParaRPr lang="en-US" sz="1200" b="1" dirty="0"/>
          </a:p>
          <a:p>
            <a:r>
              <a:rPr lang="en-US" sz="1200" b="1" dirty="0"/>
              <a:t>$100K – WOC THRU 2034</a:t>
            </a:r>
          </a:p>
          <a:p>
            <a:endParaRPr lang="en-US" sz="1200" dirty="0"/>
          </a:p>
          <a:p>
            <a:endParaRPr lang="en-US" sz="1200" dirty="0"/>
          </a:p>
        </p:txBody>
      </p:sp>
    </p:spTree>
    <p:extLst>
      <p:ext uri="{BB962C8B-B14F-4D97-AF65-F5344CB8AC3E}">
        <p14:creationId xmlns:p14="http://schemas.microsoft.com/office/powerpoint/2010/main" val="4027622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a:solidFill>
                  <a:schemeClr val="bg1"/>
                </a:solidFill>
              </a:rPr>
              <a:t>        WATER LONG TERM FINANCIAL MODEL </a:t>
            </a:r>
            <a:br>
              <a:rPr lang="en-US" sz="4800">
                <a:solidFill>
                  <a:schemeClr val="bg1"/>
                </a:solidFill>
              </a:rPr>
            </a:br>
            <a:r>
              <a:rPr lang="en-US" sz="480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$3,119,496</a:t>
            </a:r>
          </a:p>
          <a:p>
            <a:r>
              <a:rPr lang="en-US" dirty="0">
                <a:solidFill>
                  <a:schemeClr val="dk1"/>
                </a:solidFill>
              </a:rPr>
              <a:t>LOWER THRESHOLD 25%    =</a:t>
            </a:r>
            <a:r>
              <a:rPr lang="en-US" dirty="0"/>
              <a:t> $2,960,000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$605,000 /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t>5.0%</a:t>
            </a:r>
            <a:r>
              <a:rPr lang="en-US" dirty="0">
                <a:solidFill>
                  <a:schemeClr val="dk1"/>
                </a:solidFill>
              </a:rPr>
              <a:t>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GROWTH BY DEBT $42M </a:t>
            </a:r>
            <a:r>
              <a:rPr lang="en-US" dirty="0"/>
              <a:t> </a:t>
            </a:r>
          </a:p>
        </p:txBody>
      </p:sp>
      <p:cxnSp>
        <p:nvCxnSpPr>
          <p:cNvPr id="15" name="Connector: Elbow 14">
            <a:extLst>
              <a:ext uri="{FF2B5EF4-FFF2-40B4-BE49-F238E27FC236}">
                <a16:creationId xmlns:a16="http://schemas.microsoft.com/office/drawing/2014/main" id="{38ECEABB-480D-7B23-3F90-B594973F51CD}"/>
              </a:ext>
            </a:extLst>
          </p:cNvPr>
          <p:cNvCxnSpPr>
            <a:cxnSpLocks/>
          </p:cNvCxnSpPr>
          <p:nvPr/>
        </p:nvCxnSpPr>
        <p:spPr>
          <a:xfrm flipV="1">
            <a:off x="4448176" y="4584751"/>
            <a:ext cx="3971924" cy="364735"/>
          </a:xfrm>
          <a:prstGeom prst="bentConnector3">
            <a:avLst>
              <a:gd name="adj1" fmla="val 99880"/>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8995AEF-8AE0-A338-49E4-2E35C9FC83F3}"/>
              </a:ext>
            </a:extLst>
          </p:cNvPr>
          <p:cNvSpPr txBox="1"/>
          <p:nvPr/>
        </p:nvSpPr>
        <p:spPr>
          <a:xfrm>
            <a:off x="5366962" y="5038725"/>
            <a:ext cx="6004672" cy="1107996"/>
          </a:xfrm>
          <a:prstGeom prst="rect">
            <a:avLst/>
          </a:prstGeom>
          <a:noFill/>
        </p:spPr>
        <p:txBody>
          <a:bodyPr wrap="square" rtlCol="0">
            <a:spAutoFit/>
          </a:bodyPr>
          <a:lstStyle/>
          <a:p>
            <a:r>
              <a:rPr lang="en-US" b="1" dirty="0"/>
              <a:t>DEBT FORECASTING</a:t>
            </a:r>
          </a:p>
          <a:p>
            <a:pPr marL="228600" indent="-228600">
              <a:buAutoNum type="arabicPlain" startAt="2026"/>
            </a:pPr>
            <a:r>
              <a:rPr lang="en-US" sz="1200" dirty="0"/>
              <a:t>              $  9.0M BOND DRI &amp; NRI SCREENS</a:t>
            </a:r>
          </a:p>
          <a:p>
            <a:r>
              <a:rPr lang="en-US" sz="1200" dirty="0"/>
              <a:t>2035              $17.3M BOND WESTERN RAW WATERLINE </a:t>
            </a:r>
          </a:p>
          <a:p>
            <a:pPr marL="228600" indent="-228600">
              <a:buAutoNum type="arabicPlain" startAt="2041"/>
            </a:pPr>
            <a:r>
              <a:rPr lang="en-US" sz="1200" dirty="0"/>
              <a:t>              $   5.0M BOND SMITHLAND ROAD TANK</a:t>
            </a:r>
          </a:p>
          <a:p>
            <a:r>
              <a:rPr lang="en-US" sz="1200" dirty="0"/>
              <a:t>2044              $   9.0M BOND WTP EXPANSION  </a:t>
            </a:r>
          </a:p>
        </p:txBody>
      </p:sp>
      <p:pic>
        <p:nvPicPr>
          <p:cNvPr id="9" name="Picture 8">
            <a:extLst>
              <a:ext uri="{FF2B5EF4-FFF2-40B4-BE49-F238E27FC236}">
                <a16:creationId xmlns:a16="http://schemas.microsoft.com/office/drawing/2014/main" id="{AB776CCC-0C4A-6CA1-D166-45A3A2C07012}"/>
              </a:ext>
            </a:extLst>
          </p:cNvPr>
          <p:cNvPicPr>
            <a:picLocks noChangeAspect="1"/>
          </p:cNvPicPr>
          <p:nvPr/>
        </p:nvPicPr>
        <p:blipFill>
          <a:blip r:embed="rId4"/>
          <a:stretch>
            <a:fillRect/>
          </a:stretch>
        </p:blipFill>
        <p:spPr>
          <a:xfrm>
            <a:off x="5366962" y="1795279"/>
            <a:ext cx="5382376" cy="2619741"/>
          </a:xfrm>
          <a:prstGeom prst="rect">
            <a:avLst/>
          </a:prstGeom>
          <a:solidFill>
            <a:srgbClr val="C00000"/>
          </a:solidFill>
          <a:ln>
            <a:solidFill>
              <a:srgbClr val="C00000"/>
            </a:solidFill>
          </a:ln>
        </p:spPr>
      </p:pic>
      <p:sp>
        <p:nvSpPr>
          <p:cNvPr id="12" name="Oval 11">
            <a:extLst>
              <a:ext uri="{FF2B5EF4-FFF2-40B4-BE49-F238E27FC236}">
                <a16:creationId xmlns:a16="http://schemas.microsoft.com/office/drawing/2014/main" id="{7A297E94-F42A-26DC-5479-E6AB131BD870}"/>
              </a:ext>
            </a:extLst>
          </p:cNvPr>
          <p:cNvSpPr/>
          <p:nvPr/>
        </p:nvSpPr>
        <p:spPr>
          <a:xfrm>
            <a:off x="8448675" y="2516773"/>
            <a:ext cx="647700" cy="23595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B5D1E44-DD53-2224-8A24-908AA1C7DBDD}"/>
              </a:ext>
            </a:extLst>
          </p:cNvPr>
          <p:cNvSpPr/>
          <p:nvPr/>
        </p:nvSpPr>
        <p:spPr>
          <a:xfrm>
            <a:off x="8524875" y="3521845"/>
            <a:ext cx="495300" cy="23595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2430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a:solidFill>
                  <a:schemeClr val="bg1"/>
                </a:solidFill>
              </a:rPr>
              <a:t>        WATER LONG TERM FINANCIAL MODEL </a:t>
            </a:r>
            <a:br>
              <a:rPr lang="en-US" sz="4800">
                <a:solidFill>
                  <a:schemeClr val="bg1"/>
                </a:solidFill>
              </a:rPr>
            </a:br>
            <a:r>
              <a:rPr lang="en-US" sz="480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$3,119,496</a:t>
            </a:r>
          </a:p>
          <a:p>
            <a:r>
              <a:rPr lang="en-US" dirty="0">
                <a:solidFill>
                  <a:schemeClr val="dk1"/>
                </a:solidFill>
              </a:rPr>
              <a:t>LOWER THRESHOLD 25%    =</a:t>
            </a:r>
            <a:r>
              <a:rPr lang="en-US" dirty="0"/>
              <a:t> $2,960,000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$605,000 /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t>5.0%</a:t>
            </a:r>
            <a:r>
              <a:rPr lang="en-US" dirty="0">
                <a:solidFill>
                  <a:schemeClr val="dk1"/>
                </a:solidFill>
              </a:rPr>
              <a:t>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GROWTH BY DEBT $42M </a:t>
            </a:r>
            <a:r>
              <a:rPr lang="en-US" dirty="0"/>
              <a:t> </a:t>
            </a:r>
          </a:p>
        </p:txBody>
      </p:sp>
      <p:sp>
        <p:nvSpPr>
          <p:cNvPr id="16" name="Rectangle 15">
            <a:extLst>
              <a:ext uri="{FF2B5EF4-FFF2-40B4-BE49-F238E27FC236}">
                <a16:creationId xmlns:a16="http://schemas.microsoft.com/office/drawing/2014/main" id="{66C266DD-34DB-F872-462D-5302DECE2F5A}"/>
              </a:ext>
            </a:extLst>
          </p:cNvPr>
          <p:cNvSpPr/>
          <p:nvPr/>
        </p:nvSpPr>
        <p:spPr>
          <a:xfrm>
            <a:off x="4943475" y="5480091"/>
            <a:ext cx="6000750" cy="30158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86FD1DA8-F96E-1E7E-87CA-EB9B4336D8D4}"/>
              </a:ext>
            </a:extLst>
          </p:cNvPr>
          <p:cNvSpPr/>
          <p:nvPr/>
        </p:nvSpPr>
        <p:spPr>
          <a:xfrm>
            <a:off x="7387972" y="5800725"/>
            <a:ext cx="1060704" cy="914400"/>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8B8CB878-9D59-22E6-95D1-1748485D140A}"/>
              </a:ext>
            </a:extLst>
          </p:cNvPr>
          <p:cNvGraphicFramePr>
            <a:graphicFrameLocks noGrp="1"/>
          </p:cNvGraphicFramePr>
          <p:nvPr>
            <p:extLst>
              <p:ext uri="{D42A27DB-BD31-4B8C-83A1-F6EECF244321}">
                <p14:modId xmlns:p14="http://schemas.microsoft.com/office/powerpoint/2010/main" val="1834591936"/>
              </p:ext>
            </p:extLst>
          </p:nvPr>
        </p:nvGraphicFramePr>
        <p:xfrm>
          <a:off x="5105400" y="1634066"/>
          <a:ext cx="2552702" cy="2966720"/>
        </p:xfrm>
        <a:graphic>
          <a:graphicData uri="http://schemas.openxmlformats.org/drawingml/2006/table">
            <a:tbl>
              <a:tblPr firstRow="1" bandRow="1">
                <a:tableStyleId>{5C22544A-7EE6-4342-B048-85BDC9FD1C3A}</a:tableStyleId>
              </a:tblPr>
              <a:tblGrid>
                <a:gridCol w="1276351">
                  <a:extLst>
                    <a:ext uri="{9D8B030D-6E8A-4147-A177-3AD203B41FA5}">
                      <a16:colId xmlns:a16="http://schemas.microsoft.com/office/drawing/2014/main" val="380227936"/>
                    </a:ext>
                  </a:extLst>
                </a:gridCol>
                <a:gridCol w="1276351">
                  <a:extLst>
                    <a:ext uri="{9D8B030D-6E8A-4147-A177-3AD203B41FA5}">
                      <a16:colId xmlns:a16="http://schemas.microsoft.com/office/drawing/2014/main" val="905571152"/>
                    </a:ext>
                  </a:extLst>
                </a:gridCol>
              </a:tblGrid>
              <a:tr h="370840">
                <a:tc gridSpan="2">
                  <a:txBody>
                    <a:bodyPr/>
                    <a:lstStyle/>
                    <a:p>
                      <a:r>
                        <a:rPr lang="en-US" dirty="0"/>
                        <a:t>    RATE ADJUSTMENT</a:t>
                      </a:r>
                    </a:p>
                  </a:txBody>
                  <a:tcPr/>
                </a:tc>
                <a:tc hMerge="1">
                  <a:txBody>
                    <a:bodyPr/>
                    <a:lstStyle/>
                    <a:p>
                      <a:endParaRPr lang="en-US" dirty="0"/>
                    </a:p>
                  </a:txBody>
                  <a:tcPr/>
                </a:tc>
                <a:extLst>
                  <a:ext uri="{0D108BD9-81ED-4DB2-BD59-A6C34878D82A}">
                    <a16:rowId xmlns:a16="http://schemas.microsoft.com/office/drawing/2014/main" val="1069935566"/>
                  </a:ext>
                </a:extLst>
              </a:tr>
              <a:tr h="370840">
                <a:tc>
                  <a:txBody>
                    <a:bodyPr/>
                    <a:lstStyle/>
                    <a:p>
                      <a:r>
                        <a:rPr lang="en-US" sz="1200" dirty="0"/>
                        <a:t>2026-2029</a:t>
                      </a:r>
                    </a:p>
                  </a:txBody>
                  <a:tcPr/>
                </a:tc>
                <a:tc>
                  <a:txBody>
                    <a:bodyPr/>
                    <a:lstStyle/>
                    <a:p>
                      <a:r>
                        <a:rPr lang="en-US" sz="1200" dirty="0"/>
                        <a:t>5.0 % / YR.</a:t>
                      </a:r>
                    </a:p>
                  </a:txBody>
                  <a:tcPr/>
                </a:tc>
                <a:extLst>
                  <a:ext uri="{0D108BD9-81ED-4DB2-BD59-A6C34878D82A}">
                    <a16:rowId xmlns:a16="http://schemas.microsoft.com/office/drawing/2014/main" val="2974709874"/>
                  </a:ext>
                </a:extLst>
              </a:tr>
              <a:tr h="370840">
                <a:tc>
                  <a:txBody>
                    <a:bodyPr/>
                    <a:lstStyle/>
                    <a:p>
                      <a:r>
                        <a:rPr lang="en-US" sz="1200" dirty="0"/>
                        <a:t>2030-2031</a:t>
                      </a:r>
                    </a:p>
                  </a:txBody>
                  <a:tcPr/>
                </a:tc>
                <a:tc>
                  <a:txBody>
                    <a:bodyPr/>
                    <a:lstStyle/>
                    <a:p>
                      <a:r>
                        <a:rPr lang="en-US" sz="1200" dirty="0"/>
                        <a:t>4.0% / YR.</a:t>
                      </a:r>
                    </a:p>
                  </a:txBody>
                  <a:tcPr/>
                </a:tc>
                <a:extLst>
                  <a:ext uri="{0D108BD9-81ED-4DB2-BD59-A6C34878D82A}">
                    <a16:rowId xmlns:a16="http://schemas.microsoft.com/office/drawing/2014/main" val="2842236476"/>
                  </a:ext>
                </a:extLst>
              </a:tr>
              <a:tr h="370840">
                <a:tc>
                  <a:txBody>
                    <a:bodyPr/>
                    <a:lstStyle/>
                    <a:p>
                      <a:r>
                        <a:rPr lang="en-US" sz="1200" dirty="0"/>
                        <a:t>2032</a:t>
                      </a:r>
                    </a:p>
                  </a:txBody>
                  <a:tcPr/>
                </a:tc>
                <a:tc>
                  <a:txBody>
                    <a:bodyPr/>
                    <a:lstStyle/>
                    <a:p>
                      <a:r>
                        <a:rPr lang="en-US" sz="1200" dirty="0"/>
                        <a:t>3.0% / YR.</a:t>
                      </a:r>
                    </a:p>
                  </a:txBody>
                  <a:tcPr/>
                </a:tc>
                <a:extLst>
                  <a:ext uri="{0D108BD9-81ED-4DB2-BD59-A6C34878D82A}">
                    <a16:rowId xmlns:a16="http://schemas.microsoft.com/office/drawing/2014/main" val="3643034730"/>
                  </a:ext>
                </a:extLst>
              </a:tr>
              <a:tr h="370840">
                <a:tc>
                  <a:txBody>
                    <a:bodyPr/>
                    <a:lstStyle/>
                    <a:p>
                      <a:r>
                        <a:rPr lang="en-US" sz="1200" dirty="0"/>
                        <a:t>2033+</a:t>
                      </a:r>
                    </a:p>
                  </a:txBody>
                  <a:tcPr/>
                </a:tc>
                <a:tc>
                  <a:txBody>
                    <a:bodyPr/>
                    <a:lstStyle/>
                    <a:p>
                      <a:r>
                        <a:rPr lang="en-US" sz="1200" dirty="0"/>
                        <a:t>2.5% / YR.</a:t>
                      </a:r>
                    </a:p>
                  </a:txBody>
                  <a:tcPr/>
                </a:tc>
                <a:extLst>
                  <a:ext uri="{0D108BD9-81ED-4DB2-BD59-A6C34878D82A}">
                    <a16:rowId xmlns:a16="http://schemas.microsoft.com/office/drawing/2014/main" val="4229718308"/>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804417219"/>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2601418449"/>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1423967662"/>
                  </a:ext>
                </a:extLst>
              </a:tr>
            </a:tbl>
          </a:graphicData>
        </a:graphic>
      </p:graphicFrame>
      <p:graphicFrame>
        <p:nvGraphicFramePr>
          <p:cNvPr id="12" name="Table 11">
            <a:extLst>
              <a:ext uri="{FF2B5EF4-FFF2-40B4-BE49-F238E27FC236}">
                <a16:creationId xmlns:a16="http://schemas.microsoft.com/office/drawing/2014/main" id="{7F40C50F-7B0E-3BE0-53D5-4F0E27CB957B}"/>
              </a:ext>
            </a:extLst>
          </p:cNvPr>
          <p:cNvGraphicFramePr>
            <a:graphicFrameLocks noGrp="1"/>
          </p:cNvGraphicFramePr>
          <p:nvPr>
            <p:extLst>
              <p:ext uri="{D42A27DB-BD31-4B8C-83A1-F6EECF244321}">
                <p14:modId xmlns:p14="http://schemas.microsoft.com/office/powerpoint/2010/main" val="2877658411"/>
              </p:ext>
            </p:extLst>
          </p:nvPr>
        </p:nvGraphicFramePr>
        <p:xfrm>
          <a:off x="8191500" y="1557866"/>
          <a:ext cx="3867150" cy="3885852"/>
        </p:xfrm>
        <a:graphic>
          <a:graphicData uri="http://schemas.openxmlformats.org/drawingml/2006/table">
            <a:tbl>
              <a:tblPr firstRow="1" bandRow="1">
                <a:tableStyleId>{5C22544A-7EE6-4342-B048-85BDC9FD1C3A}</a:tableStyleId>
              </a:tblPr>
              <a:tblGrid>
                <a:gridCol w="1704975">
                  <a:extLst>
                    <a:ext uri="{9D8B030D-6E8A-4147-A177-3AD203B41FA5}">
                      <a16:colId xmlns:a16="http://schemas.microsoft.com/office/drawing/2014/main" val="380227936"/>
                    </a:ext>
                  </a:extLst>
                </a:gridCol>
                <a:gridCol w="2162175">
                  <a:extLst>
                    <a:ext uri="{9D8B030D-6E8A-4147-A177-3AD203B41FA5}">
                      <a16:colId xmlns:a16="http://schemas.microsoft.com/office/drawing/2014/main" val="905571152"/>
                    </a:ext>
                  </a:extLst>
                </a:gridCol>
              </a:tblGrid>
              <a:tr h="354509">
                <a:tc gridSpan="2">
                  <a:txBody>
                    <a:bodyPr/>
                    <a:lstStyle/>
                    <a:p>
                      <a:r>
                        <a:rPr lang="en-US" dirty="0"/>
                        <a:t>    DEFER CAPITAL $</a:t>
                      </a:r>
                    </a:p>
                  </a:txBody>
                  <a:tcPr/>
                </a:tc>
                <a:tc hMerge="1">
                  <a:txBody>
                    <a:bodyPr/>
                    <a:lstStyle/>
                    <a:p>
                      <a:endParaRPr lang="en-US" dirty="0"/>
                    </a:p>
                  </a:txBody>
                  <a:tcPr/>
                </a:tc>
                <a:extLst>
                  <a:ext uri="{0D108BD9-81ED-4DB2-BD59-A6C34878D82A}">
                    <a16:rowId xmlns:a16="http://schemas.microsoft.com/office/drawing/2014/main" val="1069935566"/>
                  </a:ext>
                </a:extLst>
              </a:tr>
              <a:tr h="293341">
                <a:tc>
                  <a:txBody>
                    <a:bodyPr/>
                    <a:lstStyle/>
                    <a:p>
                      <a:r>
                        <a:rPr lang="en-US" sz="1200" dirty="0"/>
                        <a:t>2026-2027</a:t>
                      </a:r>
                    </a:p>
                  </a:txBody>
                  <a:tcPr/>
                </a:tc>
                <a:tc>
                  <a:txBody>
                    <a:bodyPr/>
                    <a:lstStyle/>
                    <a:p>
                      <a:r>
                        <a:rPr lang="en-US" sz="1200" b="1" dirty="0">
                          <a:solidFill>
                            <a:srgbClr val="C00000"/>
                          </a:solidFill>
                        </a:rPr>
                        <a:t>-$3,500,000 / YR.</a:t>
                      </a:r>
                    </a:p>
                  </a:txBody>
                  <a:tcPr/>
                </a:tc>
                <a:extLst>
                  <a:ext uri="{0D108BD9-81ED-4DB2-BD59-A6C34878D82A}">
                    <a16:rowId xmlns:a16="http://schemas.microsoft.com/office/drawing/2014/main" val="2974709874"/>
                  </a:ext>
                </a:extLst>
              </a:tr>
              <a:tr h="293341">
                <a:tc>
                  <a:txBody>
                    <a:bodyPr/>
                    <a:lstStyle/>
                    <a:p>
                      <a:r>
                        <a:rPr lang="en-US" sz="1200" dirty="0"/>
                        <a:t>2028-2029</a:t>
                      </a:r>
                    </a:p>
                  </a:txBody>
                  <a:tcPr/>
                </a:tc>
                <a:tc>
                  <a:txBody>
                    <a:bodyPr/>
                    <a:lstStyle/>
                    <a:p>
                      <a:r>
                        <a:rPr lang="en-US" sz="1200" b="1" dirty="0">
                          <a:solidFill>
                            <a:srgbClr val="C00000"/>
                          </a:solidFill>
                        </a:rPr>
                        <a:t>-$3,000,000 / YR.</a:t>
                      </a:r>
                    </a:p>
                  </a:txBody>
                  <a:tcPr/>
                </a:tc>
                <a:extLst>
                  <a:ext uri="{0D108BD9-81ED-4DB2-BD59-A6C34878D82A}">
                    <a16:rowId xmlns:a16="http://schemas.microsoft.com/office/drawing/2014/main" val="2842236476"/>
                  </a:ext>
                </a:extLst>
              </a:tr>
              <a:tr h="293341">
                <a:tc>
                  <a:txBody>
                    <a:bodyPr/>
                    <a:lstStyle/>
                    <a:p>
                      <a:r>
                        <a:rPr lang="en-US" sz="1200" dirty="0"/>
                        <a:t>2030-2031</a:t>
                      </a:r>
                    </a:p>
                  </a:txBody>
                  <a:tcPr/>
                </a:tc>
                <a:tc>
                  <a:txBody>
                    <a:bodyPr/>
                    <a:lstStyle/>
                    <a:p>
                      <a:r>
                        <a:rPr lang="en-US" sz="1200" b="1" dirty="0">
                          <a:solidFill>
                            <a:srgbClr val="C00000"/>
                          </a:solidFill>
                        </a:rPr>
                        <a:t>-$2,500,000 / YR.</a:t>
                      </a:r>
                    </a:p>
                  </a:txBody>
                  <a:tcPr/>
                </a:tc>
                <a:extLst>
                  <a:ext uri="{0D108BD9-81ED-4DB2-BD59-A6C34878D82A}">
                    <a16:rowId xmlns:a16="http://schemas.microsoft.com/office/drawing/2014/main" val="3643034730"/>
                  </a:ext>
                </a:extLst>
              </a:tr>
              <a:tr h="293341">
                <a:tc>
                  <a:txBody>
                    <a:bodyPr/>
                    <a:lstStyle/>
                    <a:p>
                      <a:r>
                        <a:rPr lang="en-US" sz="1200" dirty="0"/>
                        <a:t>2032-2033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-$2,000,000 / YR.</a:t>
                      </a:r>
                    </a:p>
                  </a:txBody>
                  <a:tcPr/>
                </a:tc>
                <a:extLst>
                  <a:ext uri="{0D108BD9-81ED-4DB2-BD59-A6C34878D82A}">
                    <a16:rowId xmlns:a16="http://schemas.microsoft.com/office/drawing/2014/main" val="4229718308"/>
                  </a:ext>
                </a:extLst>
              </a:tr>
              <a:tr h="293341">
                <a:tc>
                  <a:txBody>
                    <a:bodyPr/>
                    <a:lstStyle/>
                    <a:p>
                      <a:r>
                        <a:rPr lang="en-US" sz="1200" dirty="0"/>
                        <a:t>2034-2035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-$1,500,000 / YR.</a:t>
                      </a:r>
                    </a:p>
                  </a:txBody>
                  <a:tcPr/>
                </a:tc>
                <a:extLst>
                  <a:ext uri="{0D108BD9-81ED-4DB2-BD59-A6C34878D82A}">
                    <a16:rowId xmlns:a16="http://schemas.microsoft.com/office/drawing/2014/main" val="804417219"/>
                  </a:ext>
                </a:extLst>
              </a:tr>
              <a:tr h="293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2036-2037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C00000"/>
                          </a:solidFill>
                        </a:rPr>
                        <a:t>-$1,000,000 / YR.</a:t>
                      </a:r>
                    </a:p>
                  </a:txBody>
                  <a:tcPr/>
                </a:tc>
                <a:extLst>
                  <a:ext uri="{0D108BD9-81ED-4DB2-BD59-A6C34878D82A}">
                    <a16:rowId xmlns:a16="http://schemas.microsoft.com/office/drawing/2014/main" val="2601418449"/>
                  </a:ext>
                </a:extLst>
              </a:tr>
              <a:tr h="293341">
                <a:tc>
                  <a:txBody>
                    <a:bodyPr/>
                    <a:lstStyle/>
                    <a:p>
                      <a:r>
                        <a:rPr lang="en-US" sz="1200" dirty="0"/>
                        <a:t>2038-2039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+$1,000,000 / YR.</a:t>
                      </a:r>
                    </a:p>
                  </a:txBody>
                  <a:tcPr/>
                </a:tc>
                <a:extLst>
                  <a:ext uri="{0D108BD9-81ED-4DB2-BD59-A6C34878D82A}">
                    <a16:rowId xmlns:a16="http://schemas.microsoft.com/office/drawing/2014/main" val="1423967662"/>
                  </a:ext>
                </a:extLst>
              </a:tr>
              <a:tr h="293341">
                <a:tc>
                  <a:txBody>
                    <a:bodyPr/>
                    <a:lstStyle/>
                    <a:p>
                      <a:r>
                        <a:rPr lang="en-US" sz="1200" dirty="0"/>
                        <a:t>2040-2041</a:t>
                      </a:r>
                    </a:p>
                  </a:txBody>
                  <a:tcPr/>
                </a:tc>
                <a:tc>
                  <a:txBody>
                    <a:bodyPr/>
                    <a:lstStyle/>
                    <a:p>
                      <a:r>
                        <a:rPr lang="en-US" sz="1200" dirty="0"/>
                        <a:t>+$1,500,000 / YR</a:t>
                      </a:r>
                    </a:p>
                  </a:txBody>
                  <a:tcPr/>
                </a:tc>
                <a:extLst>
                  <a:ext uri="{0D108BD9-81ED-4DB2-BD59-A6C34878D82A}">
                    <a16:rowId xmlns:a16="http://schemas.microsoft.com/office/drawing/2014/main" val="1379461390"/>
                  </a:ext>
                </a:extLst>
              </a:tr>
              <a:tr h="293341">
                <a:tc>
                  <a:txBody>
                    <a:bodyPr/>
                    <a:lstStyle/>
                    <a:p>
                      <a:r>
                        <a:rPr lang="en-US" sz="1200" dirty="0"/>
                        <a:t>2042-2043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+$2,000,000 / YR.</a:t>
                      </a:r>
                    </a:p>
                  </a:txBody>
                  <a:tcPr/>
                </a:tc>
                <a:extLst>
                  <a:ext uri="{0D108BD9-81ED-4DB2-BD59-A6C34878D82A}">
                    <a16:rowId xmlns:a16="http://schemas.microsoft.com/office/drawing/2014/main" val="1663928947"/>
                  </a:ext>
                </a:extLst>
              </a:tr>
              <a:tr h="293341">
                <a:tc>
                  <a:txBody>
                    <a:bodyPr/>
                    <a:lstStyle/>
                    <a:p>
                      <a:r>
                        <a:rPr lang="en-US" sz="1200" dirty="0"/>
                        <a:t>2044-2045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+$2,500,000 / YR.</a:t>
                      </a:r>
                    </a:p>
                  </a:txBody>
                  <a:tcPr/>
                </a:tc>
                <a:extLst>
                  <a:ext uri="{0D108BD9-81ED-4DB2-BD59-A6C34878D82A}">
                    <a16:rowId xmlns:a16="http://schemas.microsoft.com/office/drawing/2014/main" val="2316968372"/>
                  </a:ext>
                </a:extLst>
              </a:tr>
              <a:tr h="293341">
                <a:tc>
                  <a:txBody>
                    <a:bodyPr/>
                    <a:lstStyle/>
                    <a:p>
                      <a:r>
                        <a:rPr lang="en-US" sz="1200" dirty="0"/>
                        <a:t>2046-2047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-$3,000,000 / YR.</a:t>
                      </a:r>
                    </a:p>
                  </a:txBody>
                  <a:tcPr/>
                </a:tc>
                <a:extLst>
                  <a:ext uri="{0D108BD9-81ED-4DB2-BD59-A6C34878D82A}">
                    <a16:rowId xmlns:a16="http://schemas.microsoft.com/office/drawing/2014/main" val="765097994"/>
                  </a:ext>
                </a:extLst>
              </a:tr>
              <a:tr h="293341">
                <a:tc>
                  <a:txBody>
                    <a:bodyPr/>
                    <a:lstStyle/>
                    <a:p>
                      <a:r>
                        <a:rPr lang="en-US" sz="1200" dirty="0"/>
                        <a:t>2048-2049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-$3,500,000 / YR.</a:t>
                      </a:r>
                    </a:p>
                  </a:txBody>
                  <a:tcPr/>
                </a:tc>
                <a:extLst>
                  <a:ext uri="{0D108BD9-81ED-4DB2-BD59-A6C34878D82A}">
                    <a16:rowId xmlns:a16="http://schemas.microsoft.com/office/drawing/2014/main" val="2868091250"/>
                  </a:ext>
                </a:extLst>
              </a:tr>
            </a:tbl>
          </a:graphicData>
        </a:graphic>
      </p:graphicFrame>
    </p:spTree>
    <p:extLst>
      <p:ext uri="{BB962C8B-B14F-4D97-AF65-F5344CB8AC3E}">
        <p14:creationId xmlns:p14="http://schemas.microsoft.com/office/powerpoint/2010/main" val="285673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7467BC-0026-CF22-BD1F-2B650B688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CC70A-026D-B8B9-9C1C-08C73EE900C3}"/>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dirty="0">
                <a:solidFill>
                  <a:schemeClr val="bg1"/>
                </a:solidFill>
              </a:rPr>
              <a:t>        WATER LONG TERM FINANCIAL MODEL </a:t>
            </a:r>
            <a:br>
              <a:rPr lang="en-US" sz="4800" dirty="0">
                <a:solidFill>
                  <a:schemeClr val="bg1"/>
                </a:solidFill>
              </a:rPr>
            </a:br>
            <a:r>
              <a:rPr lang="en-US" sz="4800" dirty="0">
                <a:solidFill>
                  <a:schemeClr val="bg1"/>
                </a:solidFill>
              </a:rPr>
              <a:t>  (WLTFM) STRATEGY </a:t>
            </a:r>
          </a:p>
        </p:txBody>
      </p:sp>
      <p:pic>
        <p:nvPicPr>
          <p:cNvPr id="4" name="Picture 3">
            <a:extLst>
              <a:ext uri="{FF2B5EF4-FFF2-40B4-BE49-F238E27FC236}">
                <a16:creationId xmlns:a16="http://schemas.microsoft.com/office/drawing/2014/main" id="{208B7550-7A53-8E0F-EFB2-A64065C6FB53}"/>
              </a:ext>
            </a:extLst>
          </p:cNvPr>
          <p:cNvPicPr>
            <a:picLocks noChangeAspect="1"/>
          </p:cNvPicPr>
          <p:nvPr/>
        </p:nvPicPr>
        <p:blipFill>
          <a:blip r:embed="rId3"/>
          <a:stretch>
            <a:fillRect/>
          </a:stretch>
        </p:blipFill>
        <p:spPr>
          <a:xfrm>
            <a:off x="25028" y="90427"/>
            <a:ext cx="1097375" cy="1286367"/>
          </a:xfrm>
          <a:prstGeom prst="rect">
            <a:avLst/>
          </a:prstGeom>
        </p:spPr>
      </p:pic>
      <p:graphicFrame>
        <p:nvGraphicFramePr>
          <p:cNvPr id="14" name="Table 13">
            <a:extLst>
              <a:ext uri="{FF2B5EF4-FFF2-40B4-BE49-F238E27FC236}">
                <a16:creationId xmlns:a16="http://schemas.microsoft.com/office/drawing/2014/main" id="{14A3696D-13A8-6A7F-DEED-81DC10A7032A}"/>
              </a:ext>
            </a:extLst>
          </p:cNvPr>
          <p:cNvGraphicFramePr>
            <a:graphicFrameLocks noGrp="1"/>
          </p:cNvGraphicFramePr>
          <p:nvPr/>
        </p:nvGraphicFramePr>
        <p:xfrm>
          <a:off x="1" y="1397937"/>
          <a:ext cx="8569713" cy="872332"/>
        </p:xfrm>
        <a:graphic>
          <a:graphicData uri="http://schemas.openxmlformats.org/drawingml/2006/table">
            <a:tbl>
              <a:tblPr firstRow="1" bandRow="1">
                <a:tableStyleId>{5C22544A-7EE6-4342-B048-85BDC9FD1C3A}</a:tableStyleId>
              </a:tblPr>
              <a:tblGrid>
                <a:gridCol w="2856571">
                  <a:extLst>
                    <a:ext uri="{9D8B030D-6E8A-4147-A177-3AD203B41FA5}">
                      <a16:colId xmlns:a16="http://schemas.microsoft.com/office/drawing/2014/main" val="702998325"/>
                    </a:ext>
                  </a:extLst>
                </a:gridCol>
                <a:gridCol w="2856571">
                  <a:extLst>
                    <a:ext uri="{9D8B030D-6E8A-4147-A177-3AD203B41FA5}">
                      <a16:colId xmlns:a16="http://schemas.microsoft.com/office/drawing/2014/main" val="4152297749"/>
                    </a:ext>
                  </a:extLst>
                </a:gridCol>
                <a:gridCol w="2856571">
                  <a:extLst>
                    <a:ext uri="{9D8B030D-6E8A-4147-A177-3AD203B41FA5}">
                      <a16:colId xmlns:a16="http://schemas.microsoft.com/office/drawing/2014/main" val="1914750097"/>
                    </a:ext>
                  </a:extLst>
                </a:gridCol>
              </a:tblGrid>
              <a:tr h="567532">
                <a:tc>
                  <a:txBody>
                    <a:bodyPr/>
                    <a:lstStyle/>
                    <a:p>
                      <a:pPr algn="ctr"/>
                      <a:r>
                        <a:rPr lang="en-US" sz="1400"/>
                        <a:t>WATER FUND BALANCE                  EOFY 2024 $ </a:t>
                      </a:r>
                    </a:p>
                  </a:txBody>
                  <a:tcPr/>
                </a:tc>
                <a:tc>
                  <a:txBody>
                    <a:bodyPr/>
                    <a:lstStyle/>
                    <a:p>
                      <a:pPr algn="ctr"/>
                      <a:r>
                        <a:rPr lang="en-US" sz="1400"/>
                        <a:t> WATER CASH SALES</a:t>
                      </a:r>
                    </a:p>
                    <a:p>
                      <a:pPr algn="ctr"/>
                      <a:r>
                        <a:rPr lang="en-US" sz="1400"/>
                        <a:t>EOFY 2024 $</a:t>
                      </a:r>
                    </a:p>
                  </a:txBody>
                  <a:tcPr/>
                </a:tc>
                <a:tc>
                  <a:txBody>
                    <a:bodyPr/>
                    <a:lstStyle/>
                    <a:p>
                      <a:pPr algn="ctr"/>
                      <a:r>
                        <a:rPr lang="en-US" sz="1400"/>
                        <a:t>FUND BALANCE / CASH SALES (25% Target)</a:t>
                      </a:r>
                    </a:p>
                  </a:txBody>
                  <a:tcPr/>
                </a:tc>
                <a:extLst>
                  <a:ext uri="{0D108BD9-81ED-4DB2-BD59-A6C34878D82A}">
                    <a16:rowId xmlns:a16="http://schemas.microsoft.com/office/drawing/2014/main" val="1170620954"/>
                  </a:ext>
                </a:extLst>
              </a:tr>
              <a:tr h="227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                   </a:t>
                      </a:r>
                      <a:r>
                        <a:rPr lang="en-US" sz="1400" kern="1200">
                          <a:solidFill>
                            <a:schemeClr val="dk1"/>
                          </a:solidFill>
                          <a:effectLst/>
                          <a:latin typeface="+mn-lt"/>
                          <a:ea typeface="+mn-ea"/>
                          <a:cs typeface="+mn-cs"/>
                        </a:rPr>
                        <a:t>$5,419,496</a:t>
                      </a:r>
                      <a:endParaRPr lang="en-US" sz="1400"/>
                    </a:p>
                  </a:txBody>
                  <a:tcPr/>
                </a:tc>
                <a:tc>
                  <a:txBody>
                    <a:bodyPr/>
                    <a:lstStyle/>
                    <a:p>
                      <a:r>
                        <a:rPr lang="en-US" sz="1400"/>
                        <a:t>                  $10,804,646</a:t>
                      </a:r>
                    </a:p>
                  </a:txBody>
                  <a:tcPr/>
                </a:tc>
                <a:tc>
                  <a:txBody>
                    <a:bodyPr/>
                    <a:lstStyle/>
                    <a:p>
                      <a:r>
                        <a:rPr lang="en-US" sz="1400"/>
                        <a:t>                    50.2%</a:t>
                      </a:r>
                    </a:p>
                  </a:txBody>
                  <a:tcPr/>
                </a:tc>
                <a:extLst>
                  <a:ext uri="{0D108BD9-81ED-4DB2-BD59-A6C34878D82A}">
                    <a16:rowId xmlns:a16="http://schemas.microsoft.com/office/drawing/2014/main" val="4000839406"/>
                  </a:ext>
                </a:extLst>
              </a:tr>
            </a:tbl>
          </a:graphicData>
        </a:graphic>
      </p:graphicFrame>
      <p:pic>
        <p:nvPicPr>
          <p:cNvPr id="8" name="Picture 7">
            <a:extLst>
              <a:ext uri="{FF2B5EF4-FFF2-40B4-BE49-F238E27FC236}">
                <a16:creationId xmlns:a16="http://schemas.microsoft.com/office/drawing/2014/main" id="{4806BFB0-2BCB-D91A-D01C-D1F3F72C6248}"/>
              </a:ext>
            </a:extLst>
          </p:cNvPr>
          <p:cNvPicPr>
            <a:picLocks noChangeAspect="1"/>
          </p:cNvPicPr>
          <p:nvPr/>
        </p:nvPicPr>
        <p:blipFill>
          <a:blip r:embed="rId4"/>
          <a:stretch>
            <a:fillRect/>
          </a:stretch>
        </p:blipFill>
        <p:spPr>
          <a:xfrm>
            <a:off x="0" y="2222734"/>
            <a:ext cx="12192000" cy="3974632"/>
          </a:xfrm>
          <a:prstGeom prst="rect">
            <a:avLst/>
          </a:prstGeom>
        </p:spPr>
      </p:pic>
      <p:sp>
        <p:nvSpPr>
          <p:cNvPr id="12" name="Arrow: Left 11">
            <a:extLst>
              <a:ext uri="{FF2B5EF4-FFF2-40B4-BE49-F238E27FC236}">
                <a16:creationId xmlns:a16="http://schemas.microsoft.com/office/drawing/2014/main" id="{380D66A4-5758-1BB0-7235-B036F617A3A4}"/>
              </a:ext>
            </a:extLst>
          </p:cNvPr>
          <p:cNvSpPr/>
          <p:nvPr/>
        </p:nvSpPr>
        <p:spPr>
          <a:xfrm>
            <a:off x="4881400" y="3451136"/>
            <a:ext cx="4148300" cy="484632"/>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FUND BALANCE CASH POSITION </a:t>
            </a:r>
          </a:p>
        </p:txBody>
      </p:sp>
      <p:sp>
        <p:nvSpPr>
          <p:cNvPr id="3" name="TextBox 2">
            <a:extLst>
              <a:ext uri="{FF2B5EF4-FFF2-40B4-BE49-F238E27FC236}">
                <a16:creationId xmlns:a16="http://schemas.microsoft.com/office/drawing/2014/main" id="{EA43902C-3B11-4DA5-5AD3-E2BD03B7E8D5}"/>
              </a:ext>
            </a:extLst>
          </p:cNvPr>
          <p:cNvSpPr txBox="1"/>
          <p:nvPr/>
        </p:nvSpPr>
        <p:spPr>
          <a:xfrm>
            <a:off x="8877299" y="1384900"/>
            <a:ext cx="3314699" cy="830997"/>
          </a:xfrm>
          <a:prstGeom prst="rect">
            <a:avLst/>
          </a:prstGeom>
          <a:noFill/>
        </p:spPr>
        <p:txBody>
          <a:bodyPr wrap="square" rtlCol="0">
            <a:spAutoFit/>
          </a:bodyPr>
          <a:lstStyle/>
          <a:p>
            <a:r>
              <a:rPr lang="en-US" sz="1600" b="1" dirty="0"/>
              <a:t>RATE INCREASES</a:t>
            </a:r>
          </a:p>
          <a:p>
            <a:r>
              <a:rPr lang="en-US" sz="1600" b="1" dirty="0"/>
              <a:t>2026-2029  5.0%          2032-3.0%</a:t>
            </a:r>
          </a:p>
          <a:p>
            <a:r>
              <a:rPr lang="en-US" sz="1600" b="1" dirty="0"/>
              <a:t>2030-2032  4.0%</a:t>
            </a:r>
          </a:p>
        </p:txBody>
      </p:sp>
    </p:spTree>
    <p:extLst>
      <p:ext uri="{BB962C8B-B14F-4D97-AF65-F5344CB8AC3E}">
        <p14:creationId xmlns:p14="http://schemas.microsoft.com/office/powerpoint/2010/main" val="67540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59171F6-0C6A-B367-9EFA-51B5EE41C473}"/>
              </a:ext>
            </a:extLst>
          </p:cNvPr>
          <p:cNvSpPr>
            <a:spLocks noGrp="1"/>
          </p:cNvSpPr>
          <p:nvPr>
            <p:ph type="title"/>
          </p:nvPr>
        </p:nvSpPr>
        <p:spPr>
          <a:xfrm>
            <a:off x="838200" y="2614661"/>
            <a:ext cx="10515600" cy="132556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a:t>
            </a:r>
          </a:p>
        </p:txBody>
      </p:sp>
    </p:spTree>
    <p:extLst>
      <p:ext uri="{BB962C8B-B14F-4D97-AF65-F5344CB8AC3E}">
        <p14:creationId xmlns:p14="http://schemas.microsoft.com/office/powerpoint/2010/main" val="2219942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B6DED7-56BA-C99F-FD24-F1ACDF611053}"/>
              </a:ext>
            </a:extLst>
          </p:cNvPr>
          <p:cNvPicPr>
            <a:picLocks noChangeAspect="1"/>
          </p:cNvPicPr>
          <p:nvPr/>
        </p:nvPicPr>
        <p:blipFill>
          <a:blip r:embed="rId3"/>
          <a:stretch>
            <a:fillRect/>
          </a:stretch>
        </p:blipFill>
        <p:spPr>
          <a:xfrm>
            <a:off x="0" y="2401338"/>
            <a:ext cx="8438790" cy="2458003"/>
          </a:xfrm>
          <a:prstGeom prst="rect">
            <a:avLst/>
          </a:prstGeom>
        </p:spPr>
      </p:pic>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4"/>
          <a:stretch>
            <a:fillRect/>
          </a:stretch>
        </p:blipFill>
        <p:spPr>
          <a:xfrm>
            <a:off x="25028" y="90427"/>
            <a:ext cx="1097375" cy="1286367"/>
          </a:xfrm>
          <a:prstGeom prst="rect">
            <a:avLst/>
          </a:prstGeom>
        </p:spPr>
      </p:pic>
      <p:sp>
        <p:nvSpPr>
          <p:cNvPr id="12" name="Arrow: Left 11">
            <a:extLst>
              <a:ext uri="{FF2B5EF4-FFF2-40B4-BE49-F238E27FC236}">
                <a16:creationId xmlns:a16="http://schemas.microsoft.com/office/drawing/2014/main" id="{9BD3156F-C430-2881-A8EE-C11BAB5AAAD2}"/>
              </a:ext>
            </a:extLst>
          </p:cNvPr>
          <p:cNvSpPr/>
          <p:nvPr/>
        </p:nvSpPr>
        <p:spPr>
          <a:xfrm>
            <a:off x="2291529" y="3432785"/>
            <a:ext cx="4148300" cy="484632"/>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FUND BALANCE CASH POSITION </a:t>
            </a:r>
          </a:p>
        </p:txBody>
      </p:sp>
      <p:pic>
        <p:nvPicPr>
          <p:cNvPr id="6" name="Picture 5">
            <a:extLst>
              <a:ext uri="{FF2B5EF4-FFF2-40B4-BE49-F238E27FC236}">
                <a16:creationId xmlns:a16="http://schemas.microsoft.com/office/drawing/2014/main" id="{FC0CA99F-8D6E-7A55-A2A3-B4C4978617FD}"/>
              </a:ext>
            </a:extLst>
          </p:cNvPr>
          <p:cNvPicPr>
            <a:picLocks noChangeAspect="1"/>
          </p:cNvPicPr>
          <p:nvPr/>
        </p:nvPicPr>
        <p:blipFill>
          <a:blip r:embed="rId5"/>
          <a:stretch>
            <a:fillRect/>
          </a:stretch>
        </p:blipFill>
        <p:spPr>
          <a:xfrm>
            <a:off x="-15802" y="1437410"/>
            <a:ext cx="8406967" cy="1032530"/>
          </a:xfrm>
          <a:prstGeom prst="rect">
            <a:avLst/>
          </a:prstGeom>
        </p:spPr>
      </p:pic>
      <p:pic>
        <p:nvPicPr>
          <p:cNvPr id="8" name="Picture 7">
            <a:extLst>
              <a:ext uri="{FF2B5EF4-FFF2-40B4-BE49-F238E27FC236}">
                <a16:creationId xmlns:a16="http://schemas.microsoft.com/office/drawing/2014/main" id="{A4FC2B75-EC5A-0F1A-F688-880A89F74546}"/>
              </a:ext>
            </a:extLst>
          </p:cNvPr>
          <p:cNvPicPr>
            <a:picLocks noChangeAspect="1"/>
          </p:cNvPicPr>
          <p:nvPr/>
        </p:nvPicPr>
        <p:blipFill>
          <a:blip r:embed="rId6"/>
          <a:stretch>
            <a:fillRect/>
          </a:stretch>
        </p:blipFill>
        <p:spPr>
          <a:xfrm>
            <a:off x="101111" y="5296613"/>
            <a:ext cx="8443692" cy="1505843"/>
          </a:xfrm>
          <a:prstGeom prst="rect">
            <a:avLst/>
          </a:prstGeom>
        </p:spPr>
      </p:pic>
      <p:sp>
        <p:nvSpPr>
          <p:cNvPr id="3" name="TextBox 2">
            <a:extLst>
              <a:ext uri="{FF2B5EF4-FFF2-40B4-BE49-F238E27FC236}">
                <a16:creationId xmlns:a16="http://schemas.microsoft.com/office/drawing/2014/main" id="{C20B8C81-6E1B-BB64-A90A-FFD805205EA7}"/>
              </a:ext>
            </a:extLst>
          </p:cNvPr>
          <p:cNvSpPr txBox="1"/>
          <p:nvPr/>
        </p:nvSpPr>
        <p:spPr>
          <a:xfrm>
            <a:off x="8590635" y="2186326"/>
            <a:ext cx="3529676" cy="2646878"/>
          </a:xfrm>
          <a:prstGeom prst="rect">
            <a:avLst/>
          </a:prstGeom>
          <a:noFill/>
        </p:spPr>
        <p:txBody>
          <a:bodyPr wrap="square" rtlCol="0">
            <a:spAutoFit/>
          </a:bodyPr>
          <a:lstStyle/>
          <a:p>
            <a:endParaRPr lang="en-US" sz="2000" b="1" dirty="0"/>
          </a:p>
          <a:p>
            <a:r>
              <a:rPr lang="en-US" b="1" dirty="0"/>
              <a:t>FY2025 sewer rates cannot support the capital that is needed to replace assets .</a:t>
            </a:r>
          </a:p>
          <a:p>
            <a:endParaRPr lang="en-US" b="1" dirty="0"/>
          </a:p>
          <a:p>
            <a:r>
              <a:rPr lang="en-US" b="1" dirty="0"/>
              <a:t>The funding shortfalls for 1 yr, 3 yrs, 5 yrs and 10 yrs are as shown in the table</a:t>
            </a:r>
          </a:p>
          <a:p>
            <a:endParaRPr lang="en-US" sz="2000" b="1" dirty="0"/>
          </a:p>
        </p:txBody>
      </p:sp>
      <p:sp>
        <p:nvSpPr>
          <p:cNvPr id="7" name="Rectangle 6">
            <a:extLst>
              <a:ext uri="{FF2B5EF4-FFF2-40B4-BE49-F238E27FC236}">
                <a16:creationId xmlns:a16="http://schemas.microsoft.com/office/drawing/2014/main" id="{E0871792-7FF6-298B-A536-8A0194850D7D}"/>
              </a:ext>
            </a:extLst>
          </p:cNvPr>
          <p:cNvSpPr/>
          <p:nvPr/>
        </p:nvSpPr>
        <p:spPr>
          <a:xfrm>
            <a:off x="4629150" y="1790700"/>
            <a:ext cx="180975" cy="173366"/>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00447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6928-81FA-5B6F-14C6-04E4C00D3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0537D0-40F8-973E-8396-841B5748BE4D}"/>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A06DCBA0-8230-4034-47CC-2893FBB5D2A7}"/>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6E3AC6DE-61AE-1742-A990-98DDFBFED0E2}"/>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$6,188,630</a:t>
            </a:r>
          </a:p>
          <a:p>
            <a:r>
              <a:rPr lang="en-US" dirty="0">
                <a:solidFill>
                  <a:schemeClr val="dk1"/>
                </a:solidFill>
              </a:rPr>
              <a:t>EOFY2025 FUND BALANCE = </a:t>
            </a:r>
            <a:r>
              <a:rPr lang="en-US" dirty="0"/>
              <a:t>$6,388,630</a:t>
            </a:r>
          </a:p>
          <a:p>
            <a:r>
              <a:rPr lang="en-US" dirty="0">
                <a:solidFill>
                  <a:schemeClr val="dk1"/>
                </a:solidFill>
              </a:rPr>
              <a:t>LOWER THRESHOLD 25%    =</a:t>
            </a:r>
            <a:r>
              <a:rPr lang="en-US" dirty="0"/>
              <a:t> $3,382,000</a:t>
            </a:r>
          </a:p>
        </p:txBody>
      </p:sp>
      <p:sp>
        <p:nvSpPr>
          <p:cNvPr id="5" name="TextBox 4">
            <a:extLst>
              <a:ext uri="{FF2B5EF4-FFF2-40B4-BE49-F238E27FC236}">
                <a16:creationId xmlns:a16="http://schemas.microsoft.com/office/drawing/2014/main" id="{85210ABF-06EA-2D98-8294-A8E2C60BC501}"/>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1.90% / YR.</a:t>
            </a:r>
            <a:r>
              <a:rPr lang="en-US" dirty="0"/>
              <a:t> </a:t>
            </a:r>
          </a:p>
        </p:txBody>
      </p:sp>
      <p:sp>
        <p:nvSpPr>
          <p:cNvPr id="6" name="TextBox 5">
            <a:extLst>
              <a:ext uri="{FF2B5EF4-FFF2-40B4-BE49-F238E27FC236}">
                <a16:creationId xmlns:a16="http://schemas.microsoft.com/office/drawing/2014/main" id="{22428FE0-E3C8-504D-303D-1AE714C7E4E4}"/>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$411,000 / YR. </a:t>
            </a:r>
            <a:r>
              <a:rPr lang="en-US" dirty="0"/>
              <a:t> </a:t>
            </a:r>
          </a:p>
        </p:txBody>
      </p:sp>
      <p:sp>
        <p:nvSpPr>
          <p:cNvPr id="8" name="TextBox 7">
            <a:extLst>
              <a:ext uri="{FF2B5EF4-FFF2-40B4-BE49-F238E27FC236}">
                <a16:creationId xmlns:a16="http://schemas.microsoft.com/office/drawing/2014/main" id="{5C06975A-ACB9-4AFB-2FD0-95C15AAA1543}"/>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5.0% / YR. </a:t>
            </a:r>
            <a:r>
              <a:rPr lang="en-US" dirty="0"/>
              <a:t> </a:t>
            </a:r>
          </a:p>
        </p:txBody>
      </p:sp>
      <p:sp>
        <p:nvSpPr>
          <p:cNvPr id="10" name="TextBox 9">
            <a:extLst>
              <a:ext uri="{FF2B5EF4-FFF2-40B4-BE49-F238E27FC236}">
                <a16:creationId xmlns:a16="http://schemas.microsoft.com/office/drawing/2014/main" id="{5945071D-31E4-7A89-C839-EEF6B0616EE3}"/>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$2,056,932+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89157E96-CBFC-6819-1B0E-249DB7DCBB2F}"/>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$0M </a:t>
            </a:r>
            <a:r>
              <a:rPr lang="en-US" dirty="0"/>
              <a:t> </a:t>
            </a:r>
          </a:p>
        </p:txBody>
      </p:sp>
      <p:cxnSp>
        <p:nvCxnSpPr>
          <p:cNvPr id="15" name="Connector: Elbow 14">
            <a:extLst>
              <a:ext uri="{FF2B5EF4-FFF2-40B4-BE49-F238E27FC236}">
                <a16:creationId xmlns:a16="http://schemas.microsoft.com/office/drawing/2014/main" id="{27F7F86C-0461-271F-CF1F-A1ED1454AB01}"/>
              </a:ext>
            </a:extLst>
          </p:cNvPr>
          <p:cNvCxnSpPr>
            <a:cxnSpLocks/>
            <a:stCxn id="3" idx="3"/>
          </p:cNvCxnSpPr>
          <p:nvPr/>
        </p:nvCxnSpPr>
        <p:spPr>
          <a:xfrm>
            <a:off x="4438651" y="2071390"/>
            <a:ext cx="3552824" cy="87183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93EDED46-21F6-5FD3-A22E-C9424D1E9343}"/>
              </a:ext>
            </a:extLst>
          </p:cNvPr>
          <p:cNvSpPr txBox="1"/>
          <p:nvPr/>
        </p:nvSpPr>
        <p:spPr>
          <a:xfrm>
            <a:off x="5810250" y="2941082"/>
            <a:ext cx="4400550" cy="1754326"/>
          </a:xfrm>
          <a:prstGeom prst="rect">
            <a:avLst/>
          </a:prstGeom>
          <a:noFill/>
        </p:spPr>
        <p:txBody>
          <a:bodyPr wrap="square" rtlCol="0">
            <a:spAutoFit/>
          </a:bodyPr>
          <a:lstStyle/>
          <a:p>
            <a:r>
              <a:rPr lang="en-US" dirty="0"/>
              <a:t>-$1,300,000 PER FY2025 BUDGET</a:t>
            </a:r>
          </a:p>
          <a:p>
            <a:endParaRPr lang="en-US" dirty="0"/>
          </a:p>
          <a:p>
            <a:r>
              <a:rPr lang="en-US" dirty="0"/>
              <a:t>+1,500,000 RETURN CITY FARM TO CASH REVENUE STATUS</a:t>
            </a:r>
          </a:p>
          <a:p>
            <a:endParaRPr lang="en-US" dirty="0"/>
          </a:p>
          <a:p>
            <a:r>
              <a:rPr lang="en-US" dirty="0"/>
              <a:t>	</a:t>
            </a:r>
            <a:endParaRPr lang="en-US" dirty="0">
              <a:solidFill>
                <a:srgbClr val="C00000"/>
              </a:solidFill>
            </a:endParaRPr>
          </a:p>
        </p:txBody>
      </p:sp>
      <p:sp>
        <p:nvSpPr>
          <p:cNvPr id="7" name="TextBox 6">
            <a:extLst>
              <a:ext uri="{FF2B5EF4-FFF2-40B4-BE49-F238E27FC236}">
                <a16:creationId xmlns:a16="http://schemas.microsoft.com/office/drawing/2014/main" id="{56D99579-8827-BF64-73FC-A8EDEDCEC060}"/>
              </a:ext>
            </a:extLst>
          </p:cNvPr>
          <p:cNvSpPr txBox="1"/>
          <p:nvPr/>
        </p:nvSpPr>
        <p:spPr>
          <a:xfrm>
            <a:off x="7734299" y="1800224"/>
            <a:ext cx="3838575" cy="646331"/>
          </a:xfrm>
          <a:prstGeom prst="rect">
            <a:avLst/>
          </a:prstGeom>
          <a:noFill/>
        </p:spPr>
        <p:txBody>
          <a:bodyPr wrap="square" rtlCol="0">
            <a:spAutoFit/>
          </a:bodyPr>
          <a:lstStyle/>
          <a:p>
            <a:r>
              <a:rPr lang="en-US" b="1" dirty="0"/>
              <a:t>Fund balance will reduce by $6.4M in FY2025.</a:t>
            </a:r>
          </a:p>
        </p:txBody>
      </p:sp>
    </p:spTree>
    <p:extLst>
      <p:ext uri="{BB962C8B-B14F-4D97-AF65-F5344CB8AC3E}">
        <p14:creationId xmlns:p14="http://schemas.microsoft.com/office/powerpoint/2010/main" val="479593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826CB-71EF-2043-0D9C-6CF8D7E888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DE4535-A81E-98C2-016A-85B2ADED06F7}"/>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163B4465-BED2-EADD-021C-F893579CBD46}"/>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A202579A-26FD-8117-B44E-3A935A857B5C}"/>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$6,188,630</a:t>
            </a:r>
          </a:p>
          <a:p>
            <a:r>
              <a:rPr lang="en-US" dirty="0">
                <a:solidFill>
                  <a:schemeClr val="dk1"/>
                </a:solidFill>
              </a:rPr>
              <a:t>EOFY2025 FUND BALANCE = $6,388,630</a:t>
            </a:r>
          </a:p>
          <a:p>
            <a:r>
              <a:rPr lang="en-US" dirty="0">
                <a:solidFill>
                  <a:schemeClr val="dk1"/>
                </a:solidFill>
              </a:rPr>
              <a:t>LOWER THRESHOLD 25%    =</a:t>
            </a:r>
            <a:r>
              <a:rPr lang="en-US" dirty="0"/>
              <a:t> $3,382,000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502FFDED-8BC1-FCB6-341A-4AB5AC458046}"/>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DF929982-5EFA-DF4D-40FF-EA60575D0F84}"/>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$411,000 / YR. </a:t>
            </a:r>
            <a:r>
              <a:rPr lang="en-US" dirty="0"/>
              <a:t> </a:t>
            </a:r>
          </a:p>
        </p:txBody>
      </p:sp>
      <p:sp>
        <p:nvSpPr>
          <p:cNvPr id="8" name="TextBox 7">
            <a:extLst>
              <a:ext uri="{FF2B5EF4-FFF2-40B4-BE49-F238E27FC236}">
                <a16:creationId xmlns:a16="http://schemas.microsoft.com/office/drawing/2014/main" id="{390478D2-3911-5302-2252-5E7CF8095C32}"/>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5.0% / YR. </a:t>
            </a:r>
            <a:r>
              <a:rPr lang="en-US" dirty="0"/>
              <a:t> </a:t>
            </a:r>
          </a:p>
        </p:txBody>
      </p:sp>
      <p:sp>
        <p:nvSpPr>
          <p:cNvPr id="10" name="TextBox 9">
            <a:extLst>
              <a:ext uri="{FF2B5EF4-FFF2-40B4-BE49-F238E27FC236}">
                <a16:creationId xmlns:a16="http://schemas.microsoft.com/office/drawing/2014/main" id="{C2E702EE-80A0-AE61-7FD4-65CB4EF9FBC5}"/>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$2,056,932+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03918388-D3E1-E21F-D885-34B358558619}"/>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$0M </a:t>
            </a:r>
            <a:r>
              <a:rPr lang="en-US" dirty="0"/>
              <a:t> </a:t>
            </a:r>
          </a:p>
        </p:txBody>
      </p:sp>
      <p:cxnSp>
        <p:nvCxnSpPr>
          <p:cNvPr id="15" name="Connector: Elbow 14">
            <a:extLst>
              <a:ext uri="{FF2B5EF4-FFF2-40B4-BE49-F238E27FC236}">
                <a16:creationId xmlns:a16="http://schemas.microsoft.com/office/drawing/2014/main" id="{E9695D2C-88BF-B6F7-0896-611DB8060BD0}"/>
              </a:ext>
            </a:extLst>
          </p:cNvPr>
          <p:cNvCxnSpPr>
            <a:cxnSpLocks/>
          </p:cNvCxnSpPr>
          <p:nvPr/>
        </p:nvCxnSpPr>
        <p:spPr>
          <a:xfrm>
            <a:off x="4457701" y="2959537"/>
            <a:ext cx="3552824" cy="871835"/>
          </a:xfrm>
          <a:prstGeom prst="bentConnector3">
            <a:avLst>
              <a:gd name="adj1" fmla="val 100670"/>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45698F9C-FC85-276D-EF0F-CFEB2A6D5DAD}"/>
              </a:ext>
            </a:extLst>
          </p:cNvPr>
          <p:cNvPicPr>
            <a:picLocks noChangeAspect="1"/>
          </p:cNvPicPr>
          <p:nvPr/>
        </p:nvPicPr>
        <p:blipFill>
          <a:blip r:embed="rId4"/>
          <a:stretch>
            <a:fillRect/>
          </a:stretch>
        </p:blipFill>
        <p:spPr>
          <a:xfrm>
            <a:off x="6595438" y="3850149"/>
            <a:ext cx="2876550" cy="1181100"/>
          </a:xfrm>
          <a:prstGeom prst="rect">
            <a:avLst/>
          </a:prstGeom>
        </p:spPr>
      </p:pic>
      <p:sp>
        <p:nvSpPr>
          <p:cNvPr id="7" name="TextBox 6">
            <a:extLst>
              <a:ext uri="{FF2B5EF4-FFF2-40B4-BE49-F238E27FC236}">
                <a16:creationId xmlns:a16="http://schemas.microsoft.com/office/drawing/2014/main" id="{14DD7A88-C136-ED39-AC4E-A76E1BA8ED1A}"/>
              </a:ext>
            </a:extLst>
          </p:cNvPr>
          <p:cNvSpPr txBox="1"/>
          <p:nvPr/>
        </p:nvSpPr>
        <p:spPr>
          <a:xfrm>
            <a:off x="7667625" y="1876424"/>
            <a:ext cx="4038599" cy="369332"/>
          </a:xfrm>
          <a:prstGeom prst="rect">
            <a:avLst/>
          </a:prstGeom>
          <a:noFill/>
        </p:spPr>
        <p:txBody>
          <a:bodyPr wrap="square" rtlCol="0">
            <a:spAutoFit/>
          </a:bodyPr>
          <a:lstStyle/>
          <a:p>
            <a:r>
              <a:rPr lang="en-US" b="1" dirty="0"/>
              <a:t>A sales growth of 1.9% is forecasted.</a:t>
            </a:r>
          </a:p>
        </p:txBody>
      </p:sp>
    </p:spTree>
    <p:extLst>
      <p:ext uri="{BB962C8B-B14F-4D97-AF65-F5344CB8AC3E}">
        <p14:creationId xmlns:p14="http://schemas.microsoft.com/office/powerpoint/2010/main" val="137126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0BECC-1AFF-197C-2BE1-12A033630F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7BBBC3-1FFB-D342-C869-D7E7A97B4C66}"/>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254B73B1-2D9F-2AB9-58A8-F2B144CC21AD}"/>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30A6C975-C3CA-D7BE-5EC6-8458FAFF2038}"/>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$6,188,630</a:t>
            </a:r>
          </a:p>
          <a:p>
            <a:r>
              <a:rPr lang="en-US" dirty="0">
                <a:solidFill>
                  <a:schemeClr val="dk1"/>
                </a:solidFill>
              </a:rPr>
              <a:t>EOFY2025 FUND BALANCE = $6,388,630</a:t>
            </a:r>
          </a:p>
          <a:p>
            <a:r>
              <a:rPr lang="en-US" dirty="0">
                <a:solidFill>
                  <a:schemeClr val="dk1"/>
                </a:solidFill>
              </a:rPr>
              <a:t>LOWER THRESHOLD 25%    =</a:t>
            </a:r>
            <a:r>
              <a:rPr lang="en-US" dirty="0"/>
              <a:t> $3,382,000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FAF2BF87-65F6-E53D-F2B9-6F2F0F92B589}"/>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B7339691-BBE9-C2B5-E096-A6AA0ADAAB67}"/>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 $411,000 </a:t>
            </a:r>
            <a:r>
              <a:rPr lang="en-US" dirty="0">
                <a:solidFill>
                  <a:schemeClr val="dk1"/>
                </a:solidFill>
              </a:rPr>
              <a:t>/ YR. </a:t>
            </a:r>
            <a:r>
              <a:rPr lang="en-US" dirty="0"/>
              <a:t> </a:t>
            </a:r>
          </a:p>
        </p:txBody>
      </p:sp>
      <p:sp>
        <p:nvSpPr>
          <p:cNvPr id="8" name="TextBox 7">
            <a:extLst>
              <a:ext uri="{FF2B5EF4-FFF2-40B4-BE49-F238E27FC236}">
                <a16:creationId xmlns:a16="http://schemas.microsoft.com/office/drawing/2014/main" id="{EF4A53C1-2237-B98A-5812-909D5C2FBCCF}"/>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5.0% / YR. </a:t>
            </a:r>
            <a:r>
              <a:rPr lang="en-US" dirty="0"/>
              <a:t> </a:t>
            </a:r>
          </a:p>
        </p:txBody>
      </p:sp>
      <p:sp>
        <p:nvSpPr>
          <p:cNvPr id="10" name="TextBox 9">
            <a:extLst>
              <a:ext uri="{FF2B5EF4-FFF2-40B4-BE49-F238E27FC236}">
                <a16:creationId xmlns:a16="http://schemas.microsoft.com/office/drawing/2014/main" id="{0E420EC9-935B-6CB3-FEC0-247702C8EDEA}"/>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$2,056,932+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8D3FFAA-616E-6A8F-3E70-24D597ED3FE1}"/>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$0M </a:t>
            </a:r>
            <a:r>
              <a:rPr lang="en-US" dirty="0"/>
              <a:t> </a:t>
            </a:r>
          </a:p>
        </p:txBody>
      </p:sp>
      <p:cxnSp>
        <p:nvCxnSpPr>
          <p:cNvPr id="15" name="Connector: Elbow 14">
            <a:extLst>
              <a:ext uri="{FF2B5EF4-FFF2-40B4-BE49-F238E27FC236}">
                <a16:creationId xmlns:a16="http://schemas.microsoft.com/office/drawing/2014/main" id="{D96D32EE-F899-AE39-724E-77B242B1DF7B}"/>
              </a:ext>
            </a:extLst>
          </p:cNvPr>
          <p:cNvCxnSpPr>
            <a:cxnSpLocks/>
          </p:cNvCxnSpPr>
          <p:nvPr/>
        </p:nvCxnSpPr>
        <p:spPr>
          <a:xfrm>
            <a:off x="4535760" y="3604141"/>
            <a:ext cx="3649235" cy="520184"/>
          </a:xfrm>
          <a:prstGeom prst="bentConnector3">
            <a:avLst>
              <a:gd name="adj1" fmla="val 99809"/>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0265405B-D61F-7CC5-2D9B-5E2839643D13}"/>
              </a:ext>
            </a:extLst>
          </p:cNvPr>
          <p:cNvPicPr>
            <a:picLocks noChangeAspect="1"/>
          </p:cNvPicPr>
          <p:nvPr/>
        </p:nvPicPr>
        <p:blipFill>
          <a:blip r:embed="rId4"/>
          <a:stretch>
            <a:fillRect/>
          </a:stretch>
        </p:blipFill>
        <p:spPr>
          <a:xfrm>
            <a:off x="5375805" y="4449049"/>
            <a:ext cx="6145893" cy="1516055"/>
          </a:xfrm>
          <a:prstGeom prst="rect">
            <a:avLst/>
          </a:prstGeom>
        </p:spPr>
      </p:pic>
      <p:sp>
        <p:nvSpPr>
          <p:cNvPr id="9" name="TextBox 8">
            <a:extLst>
              <a:ext uri="{FF2B5EF4-FFF2-40B4-BE49-F238E27FC236}">
                <a16:creationId xmlns:a16="http://schemas.microsoft.com/office/drawing/2014/main" id="{5AC632F9-FBE1-852E-37A3-48F7DEC826FE}"/>
              </a:ext>
            </a:extLst>
          </p:cNvPr>
          <p:cNvSpPr txBox="1"/>
          <p:nvPr/>
        </p:nvSpPr>
        <p:spPr>
          <a:xfrm>
            <a:off x="5200650" y="2227837"/>
            <a:ext cx="6367563" cy="646331"/>
          </a:xfrm>
          <a:prstGeom prst="rect">
            <a:avLst/>
          </a:prstGeom>
          <a:noFill/>
        </p:spPr>
        <p:txBody>
          <a:bodyPr wrap="square" rtlCol="0">
            <a:spAutoFit/>
          </a:bodyPr>
          <a:lstStyle/>
          <a:p>
            <a:r>
              <a:rPr lang="en-US" b="1" dirty="0"/>
              <a:t>This non-sales revenue is volatile in historic trending, and we therefore forecast  $411,000 per year with zero inflation. </a:t>
            </a:r>
          </a:p>
        </p:txBody>
      </p:sp>
    </p:spTree>
    <p:extLst>
      <p:ext uri="{BB962C8B-B14F-4D97-AF65-F5344CB8AC3E}">
        <p14:creationId xmlns:p14="http://schemas.microsoft.com/office/powerpoint/2010/main" val="140009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88DE-DD31-EE09-FEAC-E8DA9FEB91C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F054949-E01A-D9CA-BDE3-0C42F35FF815}"/>
              </a:ext>
            </a:extLst>
          </p:cNvPr>
          <p:cNvSpPr>
            <a:spLocks noGrp="1"/>
          </p:cNvSpPr>
          <p:nvPr>
            <p:ph type="title"/>
          </p:nvPr>
        </p:nvSpPr>
        <p:spPr>
          <a:xfrm>
            <a:off x="838200" y="365125"/>
            <a:ext cx="10515600" cy="1325563"/>
          </a:xfrm>
          <a:solidFill>
            <a:schemeClr val="tx1"/>
          </a:solidFill>
        </p:spPr>
        <p:txBody>
          <a:bodyPr>
            <a:normAutofit fontScale="90000"/>
          </a:bodyPr>
          <a:lstStyle/>
          <a:p>
            <a:r>
              <a:rPr lang="en-US" sz="4800" dirty="0">
                <a:solidFill>
                  <a:schemeClr val="bg1"/>
                </a:solidFill>
              </a:rPr>
              <a:t>                  HARRISONBURG, VIRGINIA</a:t>
            </a:r>
            <a:br>
              <a:rPr lang="en-US" sz="4800" dirty="0">
                <a:solidFill>
                  <a:schemeClr val="bg1"/>
                </a:solidFill>
              </a:rPr>
            </a:br>
            <a:r>
              <a:rPr lang="en-US" sz="4800" dirty="0">
                <a:solidFill>
                  <a:schemeClr val="bg1"/>
                </a:solidFill>
              </a:rPr>
              <a:t>             LONG TERM FINANCIAL MODEL   </a:t>
            </a:r>
          </a:p>
        </p:txBody>
      </p:sp>
      <p:sp>
        <p:nvSpPr>
          <p:cNvPr id="5" name="Rectangle 4">
            <a:extLst>
              <a:ext uri="{FF2B5EF4-FFF2-40B4-BE49-F238E27FC236}">
                <a16:creationId xmlns:a16="http://schemas.microsoft.com/office/drawing/2014/main" id="{1C2AE963-6CEF-5CA7-6AF2-B7801440C630}"/>
              </a:ext>
            </a:extLst>
          </p:cNvPr>
          <p:cNvSpPr/>
          <p:nvPr/>
        </p:nvSpPr>
        <p:spPr>
          <a:xfrm>
            <a:off x="897571" y="2036363"/>
            <a:ext cx="10563283" cy="3466866"/>
          </a:xfrm>
          <a:prstGeom prst="rect">
            <a:avLst/>
          </a:prstGeom>
          <a:solidFill>
            <a:schemeClr val="bg1"/>
          </a:solidFill>
          <a:ln w="4762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457200">
              <a:lnSpc>
                <a:spcPct val="106000"/>
              </a:lnSpc>
              <a:spcAft>
                <a:spcPts val="800"/>
              </a:spcAft>
            </a:pPr>
            <a:r>
              <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Harrisonburg Public Utilities, as typical to our industry, faces a dichotomy that requires balancing </a:t>
            </a:r>
            <a:r>
              <a:rPr lang="en-US"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affordability</a:t>
            </a:r>
            <a:r>
              <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versus </a:t>
            </a:r>
            <a:r>
              <a:rPr lang="en-US"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sustainability.  </a:t>
            </a:r>
            <a:r>
              <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As we address affordability, we consider which customers impact our costs and we consider how our rates affect customer budgets.  As we address sustainability, we plan our agenda for retiring and replacing our infrastructure assets (valued at $900M in FY2025).</a:t>
            </a:r>
          </a:p>
          <a:p>
            <a:pPr marL="0" marR="0" indent="457200">
              <a:lnSpc>
                <a:spcPct val="106000"/>
              </a:lnSpc>
              <a:spcAft>
                <a:spcPts val="800"/>
              </a:spcAft>
            </a:pPr>
            <a:endPar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6000"/>
              </a:lnSpc>
              <a:spcAft>
                <a:spcPts val="800"/>
              </a:spcAft>
            </a:pPr>
            <a:r>
              <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Our Long-Term Financial Model (LTFM) is our tool that allows for the vision to be consolidated and communicated in the journey for success.  </a:t>
            </a:r>
          </a:p>
        </p:txBody>
      </p:sp>
    </p:spTree>
    <p:extLst>
      <p:ext uri="{BB962C8B-B14F-4D97-AF65-F5344CB8AC3E}">
        <p14:creationId xmlns:p14="http://schemas.microsoft.com/office/powerpoint/2010/main" val="1084866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7BA3C-983A-E925-9F59-DB1FDB5719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C10210-35BE-3AA9-3ED4-A5B08A60352D}"/>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FCE2ADF5-BB3B-0D97-F185-6F2B8B1AFC7D}"/>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4A09D77F-0A0F-EE80-CC51-76F60CF5D830}"/>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$6,188,630</a:t>
            </a:r>
          </a:p>
          <a:p>
            <a:r>
              <a:rPr lang="en-US" dirty="0">
                <a:solidFill>
                  <a:schemeClr val="dk1"/>
                </a:solidFill>
              </a:rPr>
              <a:t>EOFY2025 FUND BALANCE = $6,388,630</a:t>
            </a:r>
          </a:p>
          <a:p>
            <a:r>
              <a:rPr lang="en-US" dirty="0">
                <a:solidFill>
                  <a:schemeClr val="dk1"/>
                </a:solidFill>
              </a:rPr>
              <a:t>LOWER THRESHOLD 25%    =</a:t>
            </a:r>
            <a:r>
              <a:rPr lang="en-US" dirty="0"/>
              <a:t> $3,382,000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2B33EE59-93F9-A4DA-AA38-9D78E94A3495}"/>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2B5B7B4C-4263-0023-91A5-A8B474363B01}"/>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 $411,000 </a:t>
            </a:r>
            <a:r>
              <a:rPr lang="en-US" dirty="0">
                <a:solidFill>
                  <a:schemeClr val="dk1"/>
                </a:solidFill>
              </a:rPr>
              <a:t>/ YR. </a:t>
            </a:r>
            <a:r>
              <a:rPr lang="en-US" dirty="0"/>
              <a:t> </a:t>
            </a:r>
          </a:p>
        </p:txBody>
      </p:sp>
      <p:sp>
        <p:nvSpPr>
          <p:cNvPr id="8" name="TextBox 7">
            <a:extLst>
              <a:ext uri="{FF2B5EF4-FFF2-40B4-BE49-F238E27FC236}">
                <a16:creationId xmlns:a16="http://schemas.microsoft.com/office/drawing/2014/main" id="{C1B8E95F-3A38-B8A1-2FA2-68C1FDE971BD}"/>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solidFill>
                  <a:srgbClr val="C00000"/>
                </a:solidFill>
              </a:rPr>
              <a:t>5.0%</a:t>
            </a:r>
            <a:r>
              <a:rPr lang="en-US" dirty="0">
                <a:solidFill>
                  <a:schemeClr val="dk1"/>
                </a:solidFill>
              </a:rPr>
              <a:t> / YR. </a:t>
            </a:r>
            <a:r>
              <a:rPr lang="en-US" dirty="0"/>
              <a:t> </a:t>
            </a:r>
          </a:p>
        </p:txBody>
      </p:sp>
      <p:sp>
        <p:nvSpPr>
          <p:cNvPr id="10" name="TextBox 9">
            <a:extLst>
              <a:ext uri="{FF2B5EF4-FFF2-40B4-BE49-F238E27FC236}">
                <a16:creationId xmlns:a16="http://schemas.microsoft.com/office/drawing/2014/main" id="{0EFB1F4F-F5AD-4551-5372-4DE26630B9E3}"/>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$2,056,932+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DF6CACDF-8281-6FC5-5BAC-BCED7DB12207}"/>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$0M </a:t>
            </a:r>
            <a:r>
              <a:rPr lang="en-US" dirty="0"/>
              <a:t> </a:t>
            </a:r>
          </a:p>
        </p:txBody>
      </p:sp>
      <p:cxnSp>
        <p:nvCxnSpPr>
          <p:cNvPr id="15" name="Connector: Elbow 14">
            <a:extLst>
              <a:ext uri="{FF2B5EF4-FFF2-40B4-BE49-F238E27FC236}">
                <a16:creationId xmlns:a16="http://schemas.microsoft.com/office/drawing/2014/main" id="{B776869A-FCDC-25C4-B853-8C9ABADAAD8F}"/>
              </a:ext>
            </a:extLst>
          </p:cNvPr>
          <p:cNvCxnSpPr>
            <a:cxnSpLocks/>
          </p:cNvCxnSpPr>
          <p:nvPr/>
        </p:nvCxnSpPr>
        <p:spPr>
          <a:xfrm flipV="1">
            <a:off x="4497129" y="4124325"/>
            <a:ext cx="3765925" cy="351493"/>
          </a:xfrm>
          <a:prstGeom prst="bentConnector3">
            <a:avLst>
              <a:gd name="adj1" fmla="val 100042"/>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1C4491A1-2431-519A-6E41-397CF3E3978D}"/>
              </a:ext>
            </a:extLst>
          </p:cNvPr>
          <p:cNvPicPr>
            <a:picLocks noChangeAspect="1"/>
          </p:cNvPicPr>
          <p:nvPr/>
        </p:nvPicPr>
        <p:blipFill>
          <a:blip r:embed="rId4"/>
          <a:stretch>
            <a:fillRect/>
          </a:stretch>
        </p:blipFill>
        <p:spPr>
          <a:xfrm>
            <a:off x="5071352" y="2479140"/>
            <a:ext cx="5957203" cy="1522574"/>
          </a:xfrm>
          <a:prstGeom prst="rect">
            <a:avLst/>
          </a:prstGeom>
        </p:spPr>
      </p:pic>
      <p:sp>
        <p:nvSpPr>
          <p:cNvPr id="7" name="TextBox 6">
            <a:extLst>
              <a:ext uri="{FF2B5EF4-FFF2-40B4-BE49-F238E27FC236}">
                <a16:creationId xmlns:a16="http://schemas.microsoft.com/office/drawing/2014/main" id="{27DF324D-5933-93CF-D479-330BC3F96AA9}"/>
              </a:ext>
            </a:extLst>
          </p:cNvPr>
          <p:cNvSpPr txBox="1"/>
          <p:nvPr/>
        </p:nvSpPr>
        <p:spPr>
          <a:xfrm>
            <a:off x="6372225" y="5019674"/>
            <a:ext cx="4286250" cy="646331"/>
          </a:xfrm>
          <a:prstGeom prst="rect">
            <a:avLst/>
          </a:prstGeom>
          <a:noFill/>
        </p:spPr>
        <p:txBody>
          <a:bodyPr wrap="square" rtlCol="0">
            <a:spAutoFit/>
          </a:bodyPr>
          <a:lstStyle/>
          <a:p>
            <a:r>
              <a:rPr lang="en-US" b="1" dirty="0"/>
              <a:t>We forecast a 5.0% per year operating expense inflation.</a:t>
            </a:r>
          </a:p>
        </p:txBody>
      </p:sp>
    </p:spTree>
    <p:extLst>
      <p:ext uri="{BB962C8B-B14F-4D97-AF65-F5344CB8AC3E}">
        <p14:creationId xmlns:p14="http://schemas.microsoft.com/office/powerpoint/2010/main" val="2508966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A3317-109D-B7AE-7082-F0DF7E512D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F5FE09-EFA1-163C-BCCF-59216004A4D2}"/>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767FD63F-F486-2609-ED69-8F6DDD9120AE}"/>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B033E9D8-C8CC-D914-E573-5FCF47E60099}"/>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$6,188,630</a:t>
            </a:r>
          </a:p>
          <a:p>
            <a:r>
              <a:rPr lang="en-US" dirty="0">
                <a:solidFill>
                  <a:schemeClr val="dk1"/>
                </a:solidFill>
              </a:rPr>
              <a:t>EOFY2025 FUND BALANCE = $6,388,630</a:t>
            </a:r>
          </a:p>
          <a:p>
            <a:r>
              <a:rPr lang="en-US" dirty="0">
                <a:solidFill>
                  <a:schemeClr val="dk1"/>
                </a:solidFill>
              </a:rPr>
              <a:t>LOWER THRESHOLD 25%    =</a:t>
            </a:r>
            <a:r>
              <a:rPr lang="en-US" dirty="0"/>
              <a:t> $3,382,000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AC8B188-B06D-1126-6D4D-7D279023CEF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F5C74890-B642-B9CB-2691-614AC9979DF5}"/>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 $411,000 </a:t>
            </a:r>
            <a:r>
              <a:rPr lang="en-US" dirty="0">
                <a:solidFill>
                  <a:schemeClr val="dk1"/>
                </a:solidFill>
              </a:rPr>
              <a:t>/ YR. </a:t>
            </a:r>
            <a:r>
              <a:rPr lang="en-US" dirty="0"/>
              <a:t> </a:t>
            </a:r>
          </a:p>
        </p:txBody>
      </p:sp>
      <p:sp>
        <p:nvSpPr>
          <p:cNvPr id="8" name="TextBox 7">
            <a:extLst>
              <a:ext uri="{FF2B5EF4-FFF2-40B4-BE49-F238E27FC236}">
                <a16:creationId xmlns:a16="http://schemas.microsoft.com/office/drawing/2014/main" id="{77DF3968-858C-570C-12A2-68D937A6E6F7}"/>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t>5.0% </a:t>
            </a:r>
            <a:r>
              <a:rPr lang="en-US" dirty="0">
                <a:solidFill>
                  <a:schemeClr val="dk1"/>
                </a:solidFill>
              </a:rPr>
              <a:t>/ YR. </a:t>
            </a:r>
            <a:r>
              <a:rPr lang="en-US" dirty="0"/>
              <a:t> </a:t>
            </a:r>
          </a:p>
        </p:txBody>
      </p:sp>
      <p:sp>
        <p:nvSpPr>
          <p:cNvPr id="10" name="TextBox 9">
            <a:extLst>
              <a:ext uri="{FF2B5EF4-FFF2-40B4-BE49-F238E27FC236}">
                <a16:creationId xmlns:a16="http://schemas.microsoft.com/office/drawing/2014/main" id="{3B5FE489-72F4-25D2-44A3-FB89D2D15D0B}"/>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a:t>
            </a:r>
            <a:r>
              <a:rPr lang="en-US" dirty="0"/>
              <a:t>= </a:t>
            </a:r>
            <a:r>
              <a:rPr lang="en-US" sz="1800" dirty="0"/>
              <a:t>$2,056,932+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9AE9463A-5A3A-AB8D-1F7E-67B9932ECE9C}"/>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$0M </a:t>
            </a:r>
            <a:r>
              <a:rPr lang="en-US" dirty="0"/>
              <a:t> </a:t>
            </a:r>
          </a:p>
        </p:txBody>
      </p:sp>
      <p:graphicFrame>
        <p:nvGraphicFramePr>
          <p:cNvPr id="7" name="Table 6">
            <a:extLst>
              <a:ext uri="{FF2B5EF4-FFF2-40B4-BE49-F238E27FC236}">
                <a16:creationId xmlns:a16="http://schemas.microsoft.com/office/drawing/2014/main" id="{944951A9-43D8-9D61-21B6-F50789ED9032}"/>
              </a:ext>
            </a:extLst>
          </p:cNvPr>
          <p:cNvGraphicFramePr>
            <a:graphicFrameLocks noGrp="1"/>
          </p:cNvGraphicFramePr>
          <p:nvPr>
            <p:extLst>
              <p:ext uri="{D42A27DB-BD31-4B8C-83A1-F6EECF244321}">
                <p14:modId xmlns:p14="http://schemas.microsoft.com/office/powerpoint/2010/main" val="2441605477"/>
              </p:ext>
            </p:extLst>
          </p:nvPr>
        </p:nvGraphicFramePr>
        <p:xfrm>
          <a:off x="5933871" y="1554304"/>
          <a:ext cx="5441351" cy="2842600"/>
        </p:xfrm>
        <a:graphic>
          <a:graphicData uri="http://schemas.openxmlformats.org/drawingml/2006/table">
            <a:tbl>
              <a:tblPr firstRow="1" bandRow="1">
                <a:tableStyleId>{F5AB1C69-6EDB-4FF4-983F-18BD219EF322}</a:tableStyleId>
              </a:tblPr>
              <a:tblGrid>
                <a:gridCol w="794856">
                  <a:extLst>
                    <a:ext uri="{9D8B030D-6E8A-4147-A177-3AD203B41FA5}">
                      <a16:colId xmlns:a16="http://schemas.microsoft.com/office/drawing/2014/main" val="3079768791"/>
                    </a:ext>
                  </a:extLst>
                </a:gridCol>
                <a:gridCol w="2237293">
                  <a:extLst>
                    <a:ext uri="{9D8B030D-6E8A-4147-A177-3AD203B41FA5}">
                      <a16:colId xmlns:a16="http://schemas.microsoft.com/office/drawing/2014/main" val="2116185387"/>
                    </a:ext>
                  </a:extLst>
                </a:gridCol>
                <a:gridCol w="1320274">
                  <a:extLst>
                    <a:ext uri="{9D8B030D-6E8A-4147-A177-3AD203B41FA5}">
                      <a16:colId xmlns:a16="http://schemas.microsoft.com/office/drawing/2014/main" val="1907225949"/>
                    </a:ext>
                  </a:extLst>
                </a:gridCol>
                <a:gridCol w="1088928">
                  <a:extLst>
                    <a:ext uri="{9D8B030D-6E8A-4147-A177-3AD203B41FA5}">
                      <a16:colId xmlns:a16="http://schemas.microsoft.com/office/drawing/2014/main" val="2109350923"/>
                    </a:ext>
                  </a:extLst>
                </a:gridCol>
              </a:tblGrid>
              <a:tr h="284260">
                <a:tc>
                  <a:txBody>
                    <a:bodyPr/>
                    <a:lstStyle/>
                    <a:p>
                      <a:r>
                        <a:rPr lang="en-US" sz="1200" dirty="0"/>
                        <a:t>911161</a:t>
                      </a:r>
                    </a:p>
                  </a:txBody>
                  <a:tcPr/>
                </a:tc>
                <a:tc>
                  <a:txBody>
                    <a:bodyPr/>
                    <a:lstStyle/>
                    <a:p>
                      <a:r>
                        <a:rPr lang="en-US" sz="1200" dirty="0"/>
                        <a:t>ACSO FUND CODE</a:t>
                      </a:r>
                    </a:p>
                  </a:txBody>
                  <a:tcPr/>
                </a:tc>
                <a:tc>
                  <a:txBody>
                    <a:bodyPr/>
                    <a:lstStyle/>
                    <a:p>
                      <a:r>
                        <a:rPr lang="en-US" sz="1200"/>
                        <a:t>      CARV</a:t>
                      </a:r>
                    </a:p>
                  </a:txBody>
                  <a:tcPr/>
                </a:tc>
                <a:tc>
                  <a:txBody>
                    <a:bodyPr/>
                    <a:lstStyle/>
                    <a:p>
                      <a:r>
                        <a:rPr lang="en-US" sz="1200"/>
                        <a:t>      ACSO</a:t>
                      </a:r>
                    </a:p>
                  </a:txBody>
                  <a:tcPr/>
                </a:tc>
                <a:extLst>
                  <a:ext uri="{0D108BD9-81ED-4DB2-BD59-A6C34878D82A}">
                    <a16:rowId xmlns:a16="http://schemas.microsoft.com/office/drawing/2014/main" val="3227469860"/>
                  </a:ext>
                </a:extLst>
              </a:tr>
              <a:tr h="284260">
                <a:tc>
                  <a:txBody>
                    <a:bodyPr/>
                    <a:lstStyle/>
                    <a:p>
                      <a:r>
                        <a:rPr lang="en-US" sz="1200" dirty="0"/>
                        <a:t>48641</a:t>
                      </a:r>
                    </a:p>
                  </a:txBody>
                  <a:tcPr/>
                </a:tc>
                <a:tc>
                  <a:txBody>
                    <a:bodyPr/>
                    <a:lstStyle/>
                    <a:p>
                      <a:r>
                        <a:rPr lang="en-US" sz="1200" dirty="0"/>
                        <a:t>Blacks  Run Interceptors</a:t>
                      </a:r>
                    </a:p>
                  </a:txBody>
                  <a:tcPr/>
                </a:tc>
                <a:tc>
                  <a:txBody>
                    <a:bodyPr/>
                    <a:lstStyle/>
                    <a:p>
                      <a:pPr algn="r"/>
                      <a:r>
                        <a:rPr lang="en-US" sz="1200"/>
                        <a:t>$50,881,206</a:t>
                      </a:r>
                    </a:p>
                  </a:txBody>
                  <a:tcPr/>
                </a:tc>
                <a:tc>
                  <a:txBody>
                    <a:bodyPr/>
                    <a:lstStyle/>
                    <a:p>
                      <a:pPr algn="r"/>
                      <a:r>
                        <a:rPr lang="en-US" sz="1200"/>
                        <a:t>$102,859</a:t>
                      </a:r>
                    </a:p>
                  </a:txBody>
                  <a:tcPr/>
                </a:tc>
                <a:extLst>
                  <a:ext uri="{0D108BD9-81ED-4DB2-BD59-A6C34878D82A}">
                    <a16:rowId xmlns:a16="http://schemas.microsoft.com/office/drawing/2014/main" val="3936057613"/>
                  </a:ext>
                </a:extLst>
              </a:tr>
              <a:tr h="284260">
                <a:tc>
                  <a:txBody>
                    <a:bodyPr/>
                    <a:lstStyle/>
                    <a:p>
                      <a:r>
                        <a:rPr lang="en-US" sz="1200" dirty="0"/>
                        <a:t>48735</a:t>
                      </a:r>
                    </a:p>
                  </a:txBody>
                  <a:tcPr/>
                </a:tc>
                <a:tc>
                  <a:txBody>
                    <a:bodyPr/>
                    <a:lstStyle/>
                    <a:p>
                      <a:r>
                        <a:rPr lang="en-US" sz="1200" dirty="0"/>
                        <a:t>Collection</a:t>
                      </a:r>
                    </a:p>
                  </a:txBody>
                  <a:tcPr/>
                </a:tc>
                <a:tc>
                  <a:txBody>
                    <a:bodyPr/>
                    <a:lstStyle/>
                    <a:p>
                      <a:pPr algn="r"/>
                      <a:r>
                        <a:rPr lang="en-US" sz="1200"/>
                        <a:t>$268,394,362</a:t>
                      </a:r>
                    </a:p>
                  </a:txBody>
                  <a:tcPr/>
                </a:tc>
                <a:tc>
                  <a:txBody>
                    <a:bodyPr/>
                    <a:lstStyle/>
                    <a:p>
                      <a:pPr algn="r"/>
                      <a:r>
                        <a:rPr lang="en-US" sz="1200"/>
                        <a:t>$1,490,034</a:t>
                      </a:r>
                    </a:p>
                  </a:txBody>
                  <a:tcPr/>
                </a:tc>
                <a:extLst>
                  <a:ext uri="{0D108BD9-81ED-4DB2-BD59-A6C34878D82A}">
                    <a16:rowId xmlns:a16="http://schemas.microsoft.com/office/drawing/2014/main" val="3971580398"/>
                  </a:ext>
                </a:extLst>
              </a:tr>
              <a:tr h="284260">
                <a:tc>
                  <a:txBody>
                    <a:bodyPr/>
                    <a:lstStyle/>
                    <a:p>
                      <a:endParaRPr lang="en-US" sz="1200" dirty="0"/>
                    </a:p>
                  </a:txBody>
                  <a:tcPr/>
                </a:tc>
                <a:tc>
                  <a:txBody>
                    <a:bodyPr/>
                    <a:lstStyle/>
                    <a:p>
                      <a:r>
                        <a:rPr lang="en-US" sz="1200"/>
                        <a:t>  I&amp;I</a:t>
                      </a:r>
                    </a:p>
                  </a:txBody>
                  <a:tcPr/>
                </a:tc>
                <a:tc>
                  <a:txBody>
                    <a:bodyPr/>
                    <a:lstStyle/>
                    <a:p>
                      <a:pPr algn="r"/>
                      <a:endParaRPr lang="en-US" sz="1200"/>
                    </a:p>
                  </a:txBody>
                  <a:tcPr/>
                </a:tc>
                <a:tc>
                  <a:txBody>
                    <a:bodyPr/>
                    <a:lstStyle/>
                    <a:p>
                      <a:pPr algn="r"/>
                      <a:r>
                        <a:rPr lang="en-US" sz="1200"/>
                        <a:t>$200,000</a:t>
                      </a:r>
                    </a:p>
                  </a:txBody>
                  <a:tcPr/>
                </a:tc>
                <a:extLst>
                  <a:ext uri="{0D108BD9-81ED-4DB2-BD59-A6C34878D82A}">
                    <a16:rowId xmlns:a16="http://schemas.microsoft.com/office/drawing/2014/main" val="506170892"/>
                  </a:ext>
                </a:extLst>
              </a:tr>
              <a:tr h="284260">
                <a:tc>
                  <a:txBody>
                    <a:bodyPr/>
                    <a:lstStyle/>
                    <a:p>
                      <a:r>
                        <a:rPr lang="en-US" sz="1200" dirty="0"/>
                        <a:t>48736</a:t>
                      </a:r>
                    </a:p>
                  </a:txBody>
                  <a:tcPr/>
                </a:tc>
                <a:tc>
                  <a:txBody>
                    <a:bodyPr/>
                    <a:lstStyle/>
                    <a:p>
                      <a:r>
                        <a:rPr lang="en-US" sz="1200"/>
                        <a:t>Pumping</a:t>
                      </a:r>
                    </a:p>
                  </a:txBody>
                  <a:tcPr/>
                </a:tc>
                <a:tc>
                  <a:txBody>
                    <a:bodyPr/>
                    <a:lstStyle/>
                    <a:p>
                      <a:pPr algn="r"/>
                      <a:r>
                        <a:rPr lang="en-US" sz="1200"/>
                        <a:t>$1,864,624</a:t>
                      </a:r>
                    </a:p>
                  </a:txBody>
                  <a:tcPr/>
                </a:tc>
                <a:tc>
                  <a:txBody>
                    <a:bodyPr/>
                    <a:lstStyle/>
                    <a:p>
                      <a:pPr algn="r"/>
                      <a:r>
                        <a:rPr lang="en-US" sz="1200"/>
                        <a:t>$41,527</a:t>
                      </a:r>
                    </a:p>
                  </a:txBody>
                  <a:tcPr/>
                </a:tc>
                <a:extLst>
                  <a:ext uri="{0D108BD9-81ED-4DB2-BD59-A6C34878D82A}">
                    <a16:rowId xmlns:a16="http://schemas.microsoft.com/office/drawing/2014/main" val="1491278853"/>
                  </a:ext>
                </a:extLst>
              </a:tr>
              <a:tr h="284260">
                <a:tc>
                  <a:txBody>
                    <a:bodyPr/>
                    <a:lstStyle/>
                    <a:p>
                      <a:r>
                        <a:rPr lang="en-US" sz="1200" dirty="0"/>
                        <a:t>48734</a:t>
                      </a:r>
                    </a:p>
                  </a:txBody>
                  <a:tcPr/>
                </a:tc>
                <a:tc>
                  <a:txBody>
                    <a:bodyPr/>
                    <a:lstStyle/>
                    <a:p>
                      <a:r>
                        <a:rPr lang="en-US" sz="1200" dirty="0"/>
                        <a:t>Metering</a:t>
                      </a:r>
                    </a:p>
                  </a:txBody>
                  <a:tcPr/>
                </a:tc>
                <a:tc>
                  <a:txBody>
                    <a:bodyPr/>
                    <a:lstStyle/>
                    <a:p>
                      <a:pPr algn="r"/>
                      <a:r>
                        <a:rPr lang="en-US" sz="1200"/>
                        <a:t>$3,179,679</a:t>
                      </a:r>
                    </a:p>
                  </a:txBody>
                  <a:tcPr/>
                </a:tc>
                <a:tc>
                  <a:txBody>
                    <a:bodyPr/>
                    <a:lstStyle/>
                    <a:p>
                      <a:pPr algn="r"/>
                      <a:r>
                        <a:rPr lang="en-US" sz="1200"/>
                        <a:t>$62,512</a:t>
                      </a:r>
                    </a:p>
                  </a:txBody>
                  <a:tcPr/>
                </a:tc>
                <a:extLst>
                  <a:ext uri="{0D108BD9-81ED-4DB2-BD59-A6C34878D82A}">
                    <a16:rowId xmlns:a16="http://schemas.microsoft.com/office/drawing/2014/main" val="3487372618"/>
                  </a:ext>
                </a:extLst>
              </a:tr>
              <a:tr h="284260">
                <a:tc>
                  <a:txBody>
                    <a:bodyPr/>
                    <a:lstStyle/>
                    <a:p>
                      <a:endParaRPr lang="en-US" sz="1200" dirty="0"/>
                    </a:p>
                  </a:txBody>
                  <a:tcPr/>
                </a:tc>
                <a:tc>
                  <a:txBody>
                    <a:bodyPr/>
                    <a:lstStyle/>
                    <a:p>
                      <a:r>
                        <a:rPr lang="en-US" sz="1200"/>
                        <a:t>SUBTOTAL UTILITIES</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t>$324,319,871</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a:t>$1,896,932</a:t>
                      </a:r>
                    </a:p>
                  </a:txBody>
                  <a:tcPr/>
                </a:tc>
                <a:extLst>
                  <a:ext uri="{0D108BD9-81ED-4DB2-BD59-A6C34878D82A}">
                    <a16:rowId xmlns:a16="http://schemas.microsoft.com/office/drawing/2014/main" val="4205692052"/>
                  </a:ext>
                </a:extLst>
              </a:tr>
              <a:tr h="284260">
                <a:tc>
                  <a:txBody>
                    <a:bodyPr/>
                    <a:lstStyle/>
                    <a:p>
                      <a:r>
                        <a:rPr lang="en-US" sz="1200" dirty="0"/>
                        <a:t>48740</a:t>
                      </a:r>
                    </a:p>
                  </a:txBody>
                  <a:tcPr/>
                </a:tc>
                <a:tc>
                  <a:txBody>
                    <a:bodyPr/>
                    <a:lstStyle/>
                    <a:p>
                      <a:r>
                        <a:rPr lang="en-US" sz="1200" dirty="0"/>
                        <a:t>IT</a:t>
                      </a:r>
                    </a:p>
                  </a:txBody>
                  <a:tcPr/>
                </a:tc>
                <a:tc>
                  <a:txBody>
                    <a:bodyPr/>
                    <a:lstStyle/>
                    <a:p>
                      <a:pPr algn="r"/>
                      <a:endParaRPr lang="en-US" sz="1200"/>
                    </a:p>
                  </a:txBody>
                  <a:tcPr/>
                </a:tc>
                <a:tc>
                  <a:txBody>
                    <a:bodyPr/>
                    <a:lstStyle/>
                    <a:p>
                      <a:pPr algn="r"/>
                      <a:endParaRPr lang="en-US" sz="1200"/>
                    </a:p>
                  </a:txBody>
                  <a:tcPr/>
                </a:tc>
                <a:extLst>
                  <a:ext uri="{0D108BD9-81ED-4DB2-BD59-A6C34878D82A}">
                    <a16:rowId xmlns:a16="http://schemas.microsoft.com/office/drawing/2014/main" val="2945501977"/>
                  </a:ext>
                </a:extLst>
              </a:tr>
              <a:tr h="284260">
                <a:tc>
                  <a:txBody>
                    <a:bodyPr/>
                    <a:lstStyle/>
                    <a:p>
                      <a:r>
                        <a:rPr lang="en-US" sz="1200" dirty="0"/>
                        <a:t>48757</a:t>
                      </a:r>
                    </a:p>
                  </a:txBody>
                  <a:tcPr/>
                </a:tc>
                <a:tc>
                  <a:txBody>
                    <a:bodyPr/>
                    <a:lstStyle/>
                    <a:p>
                      <a:r>
                        <a:rPr lang="en-US" sz="1200"/>
                        <a:t>Facilities</a:t>
                      </a:r>
                    </a:p>
                  </a:txBody>
                  <a:tcPr/>
                </a:tc>
                <a:tc>
                  <a:txBody>
                    <a:bodyPr/>
                    <a:lstStyle/>
                    <a:p>
                      <a:pPr algn="r"/>
                      <a:r>
                        <a:rPr lang="en-US" sz="1200"/>
                        <a:t>$10,000,000</a:t>
                      </a:r>
                    </a:p>
                  </a:txBody>
                  <a:tcPr/>
                </a:tc>
                <a:tc>
                  <a:txBody>
                    <a:bodyPr/>
                    <a:lstStyle/>
                    <a:p>
                      <a:pPr algn="r"/>
                      <a:r>
                        <a:rPr lang="en-US" sz="1200"/>
                        <a:t>$10,000</a:t>
                      </a:r>
                    </a:p>
                  </a:txBody>
                  <a:tcPr/>
                </a:tc>
                <a:extLst>
                  <a:ext uri="{0D108BD9-81ED-4DB2-BD59-A6C34878D82A}">
                    <a16:rowId xmlns:a16="http://schemas.microsoft.com/office/drawing/2014/main" val="3112232284"/>
                  </a:ext>
                </a:extLst>
              </a:tr>
              <a:tr h="284260">
                <a:tc>
                  <a:txBody>
                    <a:bodyPr/>
                    <a:lstStyle/>
                    <a:p>
                      <a:endParaRPr lang="en-US" sz="1200" dirty="0"/>
                    </a:p>
                  </a:txBody>
                  <a:tcPr/>
                </a:tc>
                <a:tc>
                  <a:txBody>
                    <a:bodyPr/>
                    <a:lstStyle/>
                    <a:p>
                      <a:r>
                        <a:rPr lang="en-US" sz="1200"/>
                        <a:t>Total</a:t>
                      </a:r>
                    </a:p>
                  </a:txBody>
                  <a:tcPr/>
                </a:tc>
                <a:tc>
                  <a:txBody>
                    <a:bodyPr/>
                    <a:lstStyle/>
                    <a:p>
                      <a:pPr algn="r"/>
                      <a:r>
                        <a:rPr lang="en-US" sz="1200"/>
                        <a:t>$334,319,871</a:t>
                      </a:r>
                    </a:p>
                  </a:txBody>
                  <a:tcPr/>
                </a:tc>
                <a:tc>
                  <a:txBody>
                    <a:bodyPr/>
                    <a:lstStyle/>
                    <a:p>
                      <a:pPr algn="r"/>
                      <a:r>
                        <a:rPr lang="en-US" sz="1200" dirty="0"/>
                        <a:t>$1,906,932</a:t>
                      </a:r>
                    </a:p>
                  </a:txBody>
                  <a:tcPr/>
                </a:tc>
                <a:extLst>
                  <a:ext uri="{0D108BD9-81ED-4DB2-BD59-A6C34878D82A}">
                    <a16:rowId xmlns:a16="http://schemas.microsoft.com/office/drawing/2014/main" val="3436592739"/>
                  </a:ext>
                </a:extLst>
              </a:tr>
            </a:tbl>
          </a:graphicData>
        </a:graphic>
      </p:graphicFrame>
      <p:cxnSp>
        <p:nvCxnSpPr>
          <p:cNvPr id="15" name="Connector: Elbow 14">
            <a:extLst>
              <a:ext uri="{FF2B5EF4-FFF2-40B4-BE49-F238E27FC236}">
                <a16:creationId xmlns:a16="http://schemas.microsoft.com/office/drawing/2014/main" id="{7789578E-1CF0-1678-8A6C-529F3E7E5315}"/>
              </a:ext>
            </a:extLst>
          </p:cNvPr>
          <p:cNvCxnSpPr>
            <a:cxnSpLocks/>
          </p:cNvCxnSpPr>
          <p:nvPr/>
        </p:nvCxnSpPr>
        <p:spPr>
          <a:xfrm flipV="1">
            <a:off x="4429126" y="4829175"/>
            <a:ext cx="3543996" cy="783899"/>
          </a:xfrm>
          <a:prstGeom prst="bentConnector3">
            <a:avLst>
              <a:gd name="adj1" fmla="val 100030"/>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91967A4-C506-2B05-5384-7CAEDA347ACD}"/>
              </a:ext>
            </a:extLst>
          </p:cNvPr>
          <p:cNvSpPr txBox="1"/>
          <p:nvPr/>
        </p:nvSpPr>
        <p:spPr>
          <a:xfrm>
            <a:off x="5453648" y="5325632"/>
            <a:ext cx="2257425" cy="1384995"/>
          </a:xfrm>
          <a:prstGeom prst="rect">
            <a:avLst/>
          </a:prstGeom>
          <a:noFill/>
        </p:spPr>
        <p:txBody>
          <a:bodyPr wrap="square" rtlCol="0">
            <a:spAutoFit/>
          </a:bodyPr>
          <a:lstStyle/>
          <a:p>
            <a:r>
              <a:rPr lang="en-US" sz="1200" b="1" dirty="0"/>
              <a:t>ADD:</a:t>
            </a:r>
          </a:p>
          <a:p>
            <a:endParaRPr lang="en-US" sz="1200" b="1" dirty="0"/>
          </a:p>
          <a:p>
            <a:r>
              <a:rPr lang="en-US" sz="1200" b="1" dirty="0"/>
              <a:t>$50k / YR  MAIN EXTENSIONS</a:t>
            </a:r>
          </a:p>
          <a:p>
            <a:endParaRPr lang="en-US" sz="1200" b="1" dirty="0"/>
          </a:p>
          <a:p>
            <a:r>
              <a:rPr lang="en-US" sz="1200" b="1" dirty="0"/>
              <a:t>$100K – WOC THRU 2034</a:t>
            </a:r>
          </a:p>
          <a:p>
            <a:endParaRPr lang="en-US" sz="1200" dirty="0"/>
          </a:p>
          <a:p>
            <a:endParaRPr lang="en-US" sz="1200" dirty="0"/>
          </a:p>
        </p:txBody>
      </p:sp>
      <p:sp>
        <p:nvSpPr>
          <p:cNvPr id="9" name="TextBox 8">
            <a:extLst>
              <a:ext uri="{FF2B5EF4-FFF2-40B4-BE49-F238E27FC236}">
                <a16:creationId xmlns:a16="http://schemas.microsoft.com/office/drawing/2014/main" id="{4817A71B-7CFA-6354-F79C-7DBB1D73E28F}"/>
              </a:ext>
            </a:extLst>
          </p:cNvPr>
          <p:cNvSpPr txBox="1"/>
          <p:nvPr/>
        </p:nvSpPr>
        <p:spPr>
          <a:xfrm>
            <a:off x="8143874" y="5362575"/>
            <a:ext cx="3800475" cy="1200329"/>
          </a:xfrm>
          <a:prstGeom prst="rect">
            <a:avLst/>
          </a:prstGeom>
          <a:noFill/>
        </p:spPr>
        <p:txBody>
          <a:bodyPr wrap="square" rtlCol="0">
            <a:spAutoFit/>
          </a:bodyPr>
          <a:lstStyle/>
          <a:p>
            <a:r>
              <a:rPr lang="en-US" b="1" dirty="0"/>
              <a:t>We forecast $2,056,932 per year needs in capital less $250K per year in contributions made from construction. </a:t>
            </a:r>
          </a:p>
        </p:txBody>
      </p:sp>
    </p:spTree>
    <p:extLst>
      <p:ext uri="{BB962C8B-B14F-4D97-AF65-F5344CB8AC3E}">
        <p14:creationId xmlns:p14="http://schemas.microsoft.com/office/powerpoint/2010/main" val="180040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B261-FD99-6B1A-EDF4-3332C1577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E7EC72-5213-65EA-9B5D-F3AB97AD7FA4}"/>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706C9466-254F-9DF0-D8B8-01F71C9DC4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CD3888FD-6897-E08E-6AB5-91C78379CE25}"/>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$6,188,630</a:t>
            </a:r>
          </a:p>
          <a:p>
            <a:r>
              <a:rPr lang="en-US" dirty="0">
                <a:solidFill>
                  <a:schemeClr val="dk1"/>
                </a:solidFill>
              </a:rPr>
              <a:t>EOFY2025 FUND BALANCE = $6,388,630</a:t>
            </a:r>
          </a:p>
          <a:p>
            <a:r>
              <a:rPr lang="en-US" dirty="0">
                <a:solidFill>
                  <a:schemeClr val="dk1"/>
                </a:solidFill>
              </a:rPr>
              <a:t>LOWER THRESHOLD 25%    =</a:t>
            </a:r>
            <a:r>
              <a:rPr lang="en-US" dirty="0"/>
              <a:t> $3,382,000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4CF67D79-38F6-11B6-BBA3-74B13C2D6281}"/>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F73DF633-0BF6-C355-4B3C-D7A24B01BEC5}"/>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 $411,000 </a:t>
            </a:r>
            <a:r>
              <a:rPr lang="en-US" dirty="0">
                <a:solidFill>
                  <a:schemeClr val="dk1"/>
                </a:solidFill>
              </a:rPr>
              <a:t>/ YR. </a:t>
            </a:r>
            <a:r>
              <a:rPr lang="en-US" dirty="0"/>
              <a:t> </a:t>
            </a:r>
          </a:p>
        </p:txBody>
      </p:sp>
      <p:sp>
        <p:nvSpPr>
          <p:cNvPr id="8" name="TextBox 7">
            <a:extLst>
              <a:ext uri="{FF2B5EF4-FFF2-40B4-BE49-F238E27FC236}">
                <a16:creationId xmlns:a16="http://schemas.microsoft.com/office/drawing/2014/main" id="{1F3B3C5F-D270-F8E9-9A58-F3FB9BEEB60A}"/>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a:t>
            </a:r>
            <a:r>
              <a:rPr lang="en-US" dirty="0"/>
              <a:t>5.0% </a:t>
            </a:r>
            <a:r>
              <a:rPr lang="en-US" dirty="0">
                <a:solidFill>
                  <a:schemeClr val="dk1"/>
                </a:solidFill>
              </a:rPr>
              <a:t>/ YR. </a:t>
            </a:r>
            <a:r>
              <a:rPr lang="en-US" dirty="0"/>
              <a:t> </a:t>
            </a:r>
          </a:p>
        </p:txBody>
      </p:sp>
      <p:sp>
        <p:nvSpPr>
          <p:cNvPr id="10" name="TextBox 9">
            <a:extLst>
              <a:ext uri="{FF2B5EF4-FFF2-40B4-BE49-F238E27FC236}">
                <a16:creationId xmlns:a16="http://schemas.microsoft.com/office/drawing/2014/main" id="{142D8592-8F67-267F-2011-0FB05F313DEE}"/>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$2,056,932+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11C705B2-FA25-A4DC-B272-DE7F1037AA20}"/>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$0M </a:t>
            </a:r>
            <a:r>
              <a:rPr lang="en-US" dirty="0"/>
              <a:t> </a:t>
            </a:r>
          </a:p>
        </p:txBody>
      </p:sp>
      <p:cxnSp>
        <p:nvCxnSpPr>
          <p:cNvPr id="15" name="Connector: Elbow 14">
            <a:extLst>
              <a:ext uri="{FF2B5EF4-FFF2-40B4-BE49-F238E27FC236}">
                <a16:creationId xmlns:a16="http://schemas.microsoft.com/office/drawing/2014/main" id="{5D1522F4-594C-65DD-876A-E5DA33F2F640}"/>
              </a:ext>
            </a:extLst>
          </p:cNvPr>
          <p:cNvCxnSpPr>
            <a:cxnSpLocks/>
          </p:cNvCxnSpPr>
          <p:nvPr/>
        </p:nvCxnSpPr>
        <p:spPr>
          <a:xfrm flipV="1">
            <a:off x="4429126" y="4829175"/>
            <a:ext cx="3543996" cy="783899"/>
          </a:xfrm>
          <a:prstGeom prst="bentConnector3">
            <a:avLst>
              <a:gd name="adj1" fmla="val 100030"/>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4B074434-B8DE-BB26-D0AB-07BCCCCB53A3}"/>
              </a:ext>
            </a:extLst>
          </p:cNvPr>
          <p:cNvSpPr txBox="1"/>
          <p:nvPr/>
        </p:nvSpPr>
        <p:spPr>
          <a:xfrm>
            <a:off x="8350566" y="4200436"/>
            <a:ext cx="3163022" cy="1938992"/>
          </a:xfrm>
          <a:prstGeom prst="rect">
            <a:avLst/>
          </a:prstGeom>
          <a:noFill/>
        </p:spPr>
        <p:txBody>
          <a:bodyPr wrap="square" rtlCol="0">
            <a:spAutoFit/>
          </a:bodyPr>
          <a:lstStyle/>
          <a:p>
            <a:r>
              <a:rPr lang="en-US" sz="1200" dirty="0"/>
              <a:t>Note:</a:t>
            </a:r>
            <a:endParaRPr lang="en-US" sz="1200" b="1" dirty="0"/>
          </a:p>
          <a:p>
            <a:endParaRPr lang="en-US" sz="1200" b="1" dirty="0"/>
          </a:p>
          <a:p>
            <a:r>
              <a:rPr lang="en-US" b="1" dirty="0"/>
              <a:t>Per HRRSA ILOS strategy, new debt is added equal to the amount of existing debt that is scheduled to retire.</a:t>
            </a:r>
          </a:p>
          <a:p>
            <a:endParaRPr lang="en-US" sz="1200" dirty="0"/>
          </a:p>
          <a:p>
            <a:endParaRPr lang="en-US" sz="1200" dirty="0"/>
          </a:p>
        </p:txBody>
      </p:sp>
      <p:pic>
        <p:nvPicPr>
          <p:cNvPr id="12" name="Picture 11">
            <a:extLst>
              <a:ext uri="{FF2B5EF4-FFF2-40B4-BE49-F238E27FC236}">
                <a16:creationId xmlns:a16="http://schemas.microsoft.com/office/drawing/2014/main" id="{8A0E10A9-6772-930C-CB02-8F121C83A3C5}"/>
              </a:ext>
            </a:extLst>
          </p:cNvPr>
          <p:cNvPicPr>
            <a:picLocks noChangeAspect="1"/>
          </p:cNvPicPr>
          <p:nvPr/>
        </p:nvPicPr>
        <p:blipFill>
          <a:blip r:embed="rId4"/>
          <a:stretch>
            <a:fillRect/>
          </a:stretch>
        </p:blipFill>
        <p:spPr>
          <a:xfrm>
            <a:off x="4844373" y="2624025"/>
            <a:ext cx="7012387" cy="1394228"/>
          </a:xfrm>
          <a:prstGeom prst="rect">
            <a:avLst/>
          </a:prstGeom>
        </p:spPr>
      </p:pic>
    </p:spTree>
    <p:extLst>
      <p:ext uri="{BB962C8B-B14F-4D97-AF65-F5344CB8AC3E}">
        <p14:creationId xmlns:p14="http://schemas.microsoft.com/office/powerpoint/2010/main" val="3407743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FE12F-A42F-0819-0D3F-96D2520D48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20EE239A-4E3F-252B-6700-2D655F7D3D8F}"/>
              </a:ext>
            </a:extLst>
          </p:cNvPr>
          <p:cNvPicPr>
            <a:picLocks noChangeAspect="1"/>
          </p:cNvPicPr>
          <p:nvPr/>
        </p:nvPicPr>
        <p:blipFill>
          <a:blip r:embed="rId3"/>
          <a:stretch>
            <a:fillRect/>
          </a:stretch>
        </p:blipFill>
        <p:spPr>
          <a:xfrm>
            <a:off x="9525" y="2400355"/>
            <a:ext cx="10626142" cy="4449599"/>
          </a:xfrm>
          <a:prstGeom prst="rect">
            <a:avLst/>
          </a:prstGeom>
        </p:spPr>
      </p:pic>
      <p:sp>
        <p:nvSpPr>
          <p:cNvPr id="2" name="Title 1">
            <a:extLst>
              <a:ext uri="{FF2B5EF4-FFF2-40B4-BE49-F238E27FC236}">
                <a16:creationId xmlns:a16="http://schemas.microsoft.com/office/drawing/2014/main" id="{3D0470D7-13B1-0428-AC2B-69DA1AEB58BB}"/>
              </a:ext>
            </a:extLst>
          </p:cNvPr>
          <p:cNvSpPr>
            <a:spLocks noGrp="1"/>
          </p:cNvSpPr>
          <p:nvPr>
            <p:ph type="ctrTitle"/>
          </p:nvPr>
        </p:nvSpPr>
        <p:spPr>
          <a:xfrm>
            <a:off x="0" y="27095"/>
            <a:ext cx="12192000" cy="1389723"/>
          </a:xfrm>
          <a:solidFill>
            <a:schemeClr val="accent3">
              <a:lumMod val="75000"/>
            </a:schemeClr>
          </a:solidFill>
        </p:spPr>
        <p:txBody>
          <a:bodyPr>
            <a:normAutofit fontScale="90000"/>
          </a:bodyPr>
          <a:lstStyle/>
          <a:p>
            <a:r>
              <a:rPr lang="en-US" sz="4800" dirty="0">
                <a:solidFill>
                  <a:schemeClr val="bg1"/>
                </a:solidFill>
              </a:rPr>
              <a:t>        SEWER LONG TERM FINANCIAL MODEL </a:t>
            </a:r>
            <a:br>
              <a:rPr lang="en-US" sz="4800" dirty="0">
                <a:solidFill>
                  <a:schemeClr val="bg1"/>
                </a:solidFill>
              </a:rPr>
            </a:br>
            <a:r>
              <a:rPr lang="en-US" sz="4800" dirty="0">
                <a:solidFill>
                  <a:schemeClr val="bg1"/>
                </a:solidFill>
              </a:rPr>
              <a:t>  (SLTFM) STRATEGY </a:t>
            </a:r>
          </a:p>
        </p:txBody>
      </p:sp>
      <p:pic>
        <p:nvPicPr>
          <p:cNvPr id="4" name="Picture 3">
            <a:extLst>
              <a:ext uri="{FF2B5EF4-FFF2-40B4-BE49-F238E27FC236}">
                <a16:creationId xmlns:a16="http://schemas.microsoft.com/office/drawing/2014/main" id="{BEB86FC2-4E24-D952-782A-1BAB28AEE3F9}"/>
              </a:ext>
            </a:extLst>
          </p:cNvPr>
          <p:cNvPicPr>
            <a:picLocks noChangeAspect="1"/>
          </p:cNvPicPr>
          <p:nvPr/>
        </p:nvPicPr>
        <p:blipFill>
          <a:blip r:embed="rId4"/>
          <a:stretch>
            <a:fillRect/>
          </a:stretch>
        </p:blipFill>
        <p:spPr>
          <a:xfrm>
            <a:off x="25028" y="90427"/>
            <a:ext cx="1097375" cy="1286367"/>
          </a:xfrm>
          <a:prstGeom prst="rect">
            <a:avLst/>
          </a:prstGeom>
        </p:spPr>
      </p:pic>
      <p:sp>
        <p:nvSpPr>
          <p:cNvPr id="12" name="Arrow: Left 11">
            <a:extLst>
              <a:ext uri="{FF2B5EF4-FFF2-40B4-BE49-F238E27FC236}">
                <a16:creationId xmlns:a16="http://schemas.microsoft.com/office/drawing/2014/main" id="{EA917996-8D68-05E3-3D69-7D2E67800857}"/>
              </a:ext>
            </a:extLst>
          </p:cNvPr>
          <p:cNvSpPr/>
          <p:nvPr/>
        </p:nvSpPr>
        <p:spPr>
          <a:xfrm>
            <a:off x="10544174" y="4128110"/>
            <a:ext cx="1571625" cy="986815"/>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FUND BALANCE CASH POSITION </a:t>
            </a:r>
          </a:p>
        </p:txBody>
      </p:sp>
      <p:pic>
        <p:nvPicPr>
          <p:cNvPr id="6" name="Picture 5">
            <a:extLst>
              <a:ext uri="{FF2B5EF4-FFF2-40B4-BE49-F238E27FC236}">
                <a16:creationId xmlns:a16="http://schemas.microsoft.com/office/drawing/2014/main" id="{F027DC73-69CF-DE0B-2DF1-FCD0B83A0AB6}"/>
              </a:ext>
            </a:extLst>
          </p:cNvPr>
          <p:cNvPicPr>
            <a:picLocks noChangeAspect="1"/>
          </p:cNvPicPr>
          <p:nvPr/>
        </p:nvPicPr>
        <p:blipFill>
          <a:blip r:embed="rId5"/>
          <a:stretch>
            <a:fillRect/>
          </a:stretch>
        </p:blipFill>
        <p:spPr>
          <a:xfrm>
            <a:off x="25028" y="1399704"/>
            <a:ext cx="8286750" cy="1017765"/>
          </a:xfrm>
          <a:prstGeom prst="rect">
            <a:avLst/>
          </a:prstGeom>
        </p:spPr>
      </p:pic>
      <p:sp>
        <p:nvSpPr>
          <p:cNvPr id="10" name="TextBox 9">
            <a:extLst>
              <a:ext uri="{FF2B5EF4-FFF2-40B4-BE49-F238E27FC236}">
                <a16:creationId xmlns:a16="http://schemas.microsoft.com/office/drawing/2014/main" id="{5FD4737C-9F0D-4B23-3B10-627E180852F0}"/>
              </a:ext>
            </a:extLst>
          </p:cNvPr>
          <p:cNvSpPr txBox="1"/>
          <p:nvPr/>
        </p:nvSpPr>
        <p:spPr>
          <a:xfrm>
            <a:off x="8877300" y="1480150"/>
            <a:ext cx="2514600" cy="830997"/>
          </a:xfrm>
          <a:prstGeom prst="rect">
            <a:avLst/>
          </a:prstGeom>
          <a:noFill/>
        </p:spPr>
        <p:txBody>
          <a:bodyPr wrap="square" rtlCol="0">
            <a:spAutoFit/>
          </a:bodyPr>
          <a:lstStyle/>
          <a:p>
            <a:r>
              <a:rPr lang="en-US" sz="1600" b="1" dirty="0"/>
              <a:t>RATE INCREASES</a:t>
            </a:r>
          </a:p>
          <a:p>
            <a:r>
              <a:rPr lang="en-US" sz="1600" b="1" dirty="0"/>
              <a:t>2026-2027  4.0%</a:t>
            </a:r>
          </a:p>
          <a:p>
            <a:r>
              <a:rPr lang="en-US" sz="1600" b="1" dirty="0"/>
              <a:t>2028-2030  3.0%</a:t>
            </a:r>
          </a:p>
        </p:txBody>
      </p:sp>
    </p:spTree>
    <p:extLst>
      <p:ext uri="{BB962C8B-B14F-4D97-AF65-F5344CB8AC3E}">
        <p14:creationId xmlns:p14="http://schemas.microsoft.com/office/powerpoint/2010/main" val="2179724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932F2-062C-4BA0-6CA7-B118A4BD21D6}"/>
              </a:ext>
            </a:extLst>
          </p:cNvPr>
          <p:cNvSpPr>
            <a:spLocks noGrp="1"/>
          </p:cNvSpPr>
          <p:nvPr>
            <p:ph type="ctrTitle"/>
          </p:nvPr>
        </p:nvSpPr>
        <p:spPr>
          <a:xfrm>
            <a:off x="1524000" y="1274763"/>
            <a:ext cx="9144000" cy="2387600"/>
          </a:xfrm>
          <a:solidFill>
            <a:schemeClr val="tx1"/>
          </a:solidFill>
        </p:spPr>
        <p:txBody>
          <a:bodyPr>
            <a:normAutofit fontScale="90000"/>
          </a:bodyPr>
          <a:lstStyle/>
          <a:p>
            <a:r>
              <a:rPr lang="en-US" dirty="0">
                <a:solidFill>
                  <a:schemeClr val="bg1"/>
                </a:solidFill>
              </a:rPr>
              <a:t>Water &amp; Sewer Rate Structuring</a:t>
            </a:r>
            <a:br>
              <a:rPr lang="en-US" dirty="0">
                <a:solidFill>
                  <a:schemeClr val="bg1"/>
                </a:solidFill>
              </a:rPr>
            </a:br>
            <a:r>
              <a:rPr lang="en-US" dirty="0">
                <a:solidFill>
                  <a:schemeClr val="bg1"/>
                </a:solidFill>
              </a:rPr>
              <a:t>for Affordability</a:t>
            </a:r>
          </a:p>
        </p:txBody>
      </p:sp>
    </p:spTree>
    <p:extLst>
      <p:ext uri="{BB962C8B-B14F-4D97-AF65-F5344CB8AC3E}">
        <p14:creationId xmlns:p14="http://schemas.microsoft.com/office/powerpoint/2010/main" val="2474209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10595-935B-89A3-BB99-629FA8682B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3219ED-75DF-2927-2D96-AEAFD7B061A9}"/>
              </a:ext>
            </a:extLst>
          </p:cNvPr>
          <p:cNvSpPr>
            <a:spLocks noGrp="1"/>
          </p:cNvSpPr>
          <p:nvPr>
            <p:ph type="ctrTitle"/>
          </p:nvPr>
        </p:nvSpPr>
        <p:spPr>
          <a:xfrm>
            <a:off x="0" y="0"/>
            <a:ext cx="12192000" cy="1473268"/>
          </a:xfrm>
          <a:solidFill>
            <a:schemeClr val="tx1"/>
          </a:solidFill>
        </p:spPr>
        <p:txBody>
          <a:bodyPr>
            <a:normAutofit fontScale="90000"/>
          </a:bodyPr>
          <a:lstStyle/>
          <a:p>
            <a:r>
              <a:rPr lang="en-US" dirty="0">
                <a:solidFill>
                  <a:schemeClr val="bg1"/>
                </a:solidFill>
              </a:rPr>
              <a:t>Water &amp; Sewer Rate Structuring</a:t>
            </a:r>
            <a:br>
              <a:rPr lang="en-US" dirty="0">
                <a:solidFill>
                  <a:schemeClr val="bg1"/>
                </a:solidFill>
              </a:rPr>
            </a:br>
            <a:r>
              <a:rPr lang="en-US" dirty="0">
                <a:solidFill>
                  <a:schemeClr val="bg1"/>
                </a:solidFill>
              </a:rPr>
              <a:t>for Affordability</a:t>
            </a:r>
          </a:p>
        </p:txBody>
      </p:sp>
      <p:sp>
        <p:nvSpPr>
          <p:cNvPr id="3" name="TextBox 2">
            <a:extLst>
              <a:ext uri="{FF2B5EF4-FFF2-40B4-BE49-F238E27FC236}">
                <a16:creationId xmlns:a16="http://schemas.microsoft.com/office/drawing/2014/main" id="{B4AD620E-889A-F69D-FD97-648ED4F9E26A}"/>
              </a:ext>
            </a:extLst>
          </p:cNvPr>
          <p:cNvSpPr txBox="1"/>
          <p:nvPr/>
        </p:nvSpPr>
        <p:spPr>
          <a:xfrm>
            <a:off x="9525" y="1473268"/>
            <a:ext cx="12096750" cy="369332"/>
          </a:xfrm>
          <a:prstGeom prst="rect">
            <a:avLst/>
          </a:prstGeom>
          <a:noFill/>
        </p:spPr>
        <p:txBody>
          <a:bodyPr wrap="square" rtlCol="0">
            <a:spAutoFit/>
          </a:bodyPr>
          <a:lstStyle/>
          <a:p>
            <a:r>
              <a:rPr lang="en-US" b="1" dirty="0"/>
              <a:t>#1   What revenue goals and pricing to apply to non-Owner customers (rural &amp; wholesale customers)</a:t>
            </a:r>
          </a:p>
        </p:txBody>
      </p:sp>
      <p:sp>
        <p:nvSpPr>
          <p:cNvPr id="4" name="TextBox 3">
            <a:extLst>
              <a:ext uri="{FF2B5EF4-FFF2-40B4-BE49-F238E27FC236}">
                <a16:creationId xmlns:a16="http://schemas.microsoft.com/office/drawing/2014/main" id="{26CD80F3-7598-5D68-3C8E-09C7A08D13F6}"/>
              </a:ext>
            </a:extLst>
          </p:cNvPr>
          <p:cNvSpPr txBox="1"/>
          <p:nvPr/>
        </p:nvSpPr>
        <p:spPr>
          <a:xfrm>
            <a:off x="42495" y="2279716"/>
            <a:ext cx="12096750" cy="4524315"/>
          </a:xfrm>
          <a:prstGeom prst="rect">
            <a:avLst/>
          </a:prstGeom>
          <a:noFill/>
        </p:spPr>
        <p:txBody>
          <a:bodyPr wrap="square" rtlCol="0">
            <a:spAutoFit/>
          </a:bodyPr>
          <a:lstStyle/>
          <a:p>
            <a:r>
              <a:rPr lang="en-US" b="1" dirty="0"/>
              <a:t>#2   What methodology to apply for distributing cost among the customers</a:t>
            </a:r>
          </a:p>
          <a:p>
            <a:r>
              <a:rPr lang="en-US" b="1" dirty="0"/>
              <a:t>     </a:t>
            </a:r>
          </a:p>
          <a:p>
            <a:r>
              <a:rPr lang="en-US" b="1" dirty="0"/>
              <a:t>         a)  Allocation in proportion to origin of cost (AWWA Cost of Services)</a:t>
            </a:r>
          </a:p>
          <a:p>
            <a:endParaRPr lang="en-US" b="1" dirty="0"/>
          </a:p>
          <a:p>
            <a:pPr marL="685800" indent="-685800"/>
            <a:r>
              <a:rPr lang="en-US" b="1" dirty="0"/>
              <a:t>         b)  Progressive versus Regressive Rates</a:t>
            </a:r>
          </a:p>
          <a:p>
            <a:pPr marL="685800" indent="-685800"/>
            <a:endParaRPr lang="en-US" b="1" dirty="0"/>
          </a:p>
          <a:p>
            <a:pPr marL="685800" indent="-685800"/>
            <a:r>
              <a:rPr lang="en-US" b="1" dirty="0"/>
              <a:t>	</a:t>
            </a:r>
            <a:r>
              <a:rPr lang="en-US" b="1" u="sng" dirty="0"/>
              <a:t>Progressive rates</a:t>
            </a:r>
            <a:r>
              <a:rPr lang="en-US" b="1" dirty="0"/>
              <a:t>-favor affordability toward lower income customers by shifting the burden away from conservative users and toward higher volume users.  </a:t>
            </a:r>
          </a:p>
          <a:p>
            <a:pPr marL="685800">
              <a:buFont typeface="Arial" panose="020B0604020202020204" pitchFamily="34" charset="0"/>
              <a:buChar char="•"/>
            </a:pPr>
            <a:r>
              <a:rPr lang="en-US" b="1" dirty="0"/>
              <a:t> Lower fixed costs such as minimums or base rates (places higher revenue uncertainty on the utility)</a:t>
            </a:r>
          </a:p>
          <a:p>
            <a:pPr marL="685800">
              <a:buFont typeface="Arial" panose="020B0604020202020204" pitchFamily="34" charset="0"/>
              <a:buChar char="•"/>
            </a:pPr>
            <a:r>
              <a:rPr lang="en-US" b="1" dirty="0"/>
              <a:t> Uniform or inclining block rate structures.</a:t>
            </a:r>
          </a:p>
          <a:p>
            <a:pPr marL="685800">
              <a:buFont typeface="Arial" panose="020B0604020202020204" pitchFamily="34" charset="0"/>
              <a:buChar char="•"/>
            </a:pPr>
            <a:r>
              <a:rPr lang="en-US" b="1" dirty="0"/>
              <a:t> Increases to existing rates by uniform percentage versus uniform unit price.</a:t>
            </a:r>
          </a:p>
          <a:p>
            <a:pPr marL="685800">
              <a:buFont typeface="Arial" panose="020B0604020202020204" pitchFamily="34" charset="0"/>
              <a:buChar char="•"/>
            </a:pPr>
            <a:r>
              <a:rPr lang="en-US" b="1" dirty="0"/>
              <a:t> May make provisions based on Household Medium Income (HMI), 20% of Household Medium Income (AR</a:t>
            </a:r>
            <a:r>
              <a:rPr lang="en-US" sz="800" b="1" dirty="0"/>
              <a:t>20</a:t>
            </a:r>
            <a:r>
              <a:rPr lang="en-US" b="1" dirty="0"/>
              <a:t>), or Household Minimum Wage Income (HM).     </a:t>
            </a:r>
          </a:p>
          <a:p>
            <a:pPr marL="685800"/>
            <a:endParaRPr lang="en-US" b="1" dirty="0"/>
          </a:p>
          <a:p>
            <a:pPr marL="685800" indent="-685800"/>
            <a:r>
              <a:rPr lang="en-US" b="1" dirty="0"/>
              <a:t>	</a:t>
            </a:r>
            <a:r>
              <a:rPr lang="en-US" b="1" u="sng" dirty="0"/>
              <a:t>Regressive rates</a:t>
            </a:r>
            <a:r>
              <a:rPr lang="en-US" b="1" dirty="0"/>
              <a:t>- opposite of progressive rates and pursue security of revenue for the utility.           </a:t>
            </a:r>
          </a:p>
          <a:p>
            <a:r>
              <a:rPr lang="en-US" b="1" dirty="0"/>
              <a:t>  </a:t>
            </a:r>
          </a:p>
        </p:txBody>
      </p:sp>
    </p:spTree>
    <p:extLst>
      <p:ext uri="{BB962C8B-B14F-4D97-AF65-F5344CB8AC3E}">
        <p14:creationId xmlns:p14="http://schemas.microsoft.com/office/powerpoint/2010/main" val="2416553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F1B38-7710-4890-269A-A7DFD130255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593B9532-DBF3-9AF3-AE83-AE612942F012}"/>
              </a:ext>
            </a:extLst>
          </p:cNvPr>
          <p:cNvSpPr>
            <a:spLocks noGrp="1"/>
          </p:cNvSpPr>
          <p:nvPr>
            <p:ph type="title"/>
          </p:nvPr>
        </p:nvSpPr>
        <p:spPr>
          <a:xfrm>
            <a:off x="838200" y="365125"/>
            <a:ext cx="10515600" cy="1325563"/>
          </a:xfrm>
          <a:solidFill>
            <a:schemeClr val="tx1"/>
          </a:solidFill>
        </p:spPr>
        <p:txBody>
          <a:bodyPr>
            <a:normAutofit fontScale="90000"/>
          </a:bodyPr>
          <a:lstStyle/>
          <a:p>
            <a:r>
              <a:rPr lang="en-US" sz="4800" dirty="0">
                <a:solidFill>
                  <a:schemeClr val="bg1"/>
                </a:solidFill>
              </a:rPr>
              <a:t>                  HARRISONBURG, VIRGINIA</a:t>
            </a:r>
            <a:br>
              <a:rPr lang="en-US" sz="4800" dirty="0">
                <a:solidFill>
                  <a:schemeClr val="bg1"/>
                </a:solidFill>
              </a:rPr>
            </a:br>
            <a:r>
              <a:rPr lang="en-US" sz="4800" dirty="0">
                <a:solidFill>
                  <a:schemeClr val="bg1"/>
                </a:solidFill>
              </a:rPr>
              <a:t>             LONG TERM FINANCIAL MODEL   </a:t>
            </a:r>
          </a:p>
        </p:txBody>
      </p:sp>
      <p:sp>
        <p:nvSpPr>
          <p:cNvPr id="5" name="Rectangle 4">
            <a:extLst>
              <a:ext uri="{FF2B5EF4-FFF2-40B4-BE49-F238E27FC236}">
                <a16:creationId xmlns:a16="http://schemas.microsoft.com/office/drawing/2014/main" id="{F89F7CEE-29EC-D49F-27C4-3C0D77D1EACA}"/>
              </a:ext>
            </a:extLst>
          </p:cNvPr>
          <p:cNvSpPr/>
          <p:nvPr/>
        </p:nvSpPr>
        <p:spPr>
          <a:xfrm>
            <a:off x="761065" y="2137342"/>
            <a:ext cx="10669870" cy="4434074"/>
          </a:xfrm>
          <a:prstGeom prst="rect">
            <a:avLst/>
          </a:prstGeom>
          <a:solidFill>
            <a:schemeClr val="bg1"/>
          </a:solidFill>
          <a:ln w="4762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indent="457200">
              <a:lnSpc>
                <a:spcPct val="106000"/>
              </a:lnSpc>
              <a:spcAft>
                <a:spcPts val="800"/>
              </a:spcAft>
            </a:pPr>
            <a:r>
              <a:rPr lang="en-U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What does our FY2025 model tell us? </a:t>
            </a:r>
          </a:p>
          <a:p>
            <a:pPr marL="0" marR="0" indent="457200">
              <a:lnSpc>
                <a:spcPct val="106000"/>
              </a:lnSpc>
              <a:spcAft>
                <a:spcPts val="800"/>
              </a:spcAft>
            </a:pPr>
            <a:r>
              <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 Continuing forward with our current water rates as in effect in </a:t>
            </a:r>
            <a:r>
              <a:rPr lang="en-US"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FY2025, we forecast a shortfall in funding of $4.3M in 2026 and growing to a cumulative $55.6M by 2035.  Sewer rates created a similar forecasted shortfall of  $1.6M in 2026 and a cumulative $25.0M by 2035. </a:t>
            </a:r>
          </a:p>
          <a:p>
            <a:pPr marL="0" marR="0" indent="457200">
              <a:lnSpc>
                <a:spcPct val="106000"/>
              </a:lnSpc>
              <a:spcAft>
                <a:spcPts val="800"/>
              </a:spcAft>
            </a:pPr>
            <a:endParaRPr lang="en-US"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457200">
              <a:lnSpc>
                <a:spcPct val="106000"/>
              </a:lnSpc>
              <a:spcAft>
                <a:spcPts val="800"/>
              </a:spcAft>
            </a:pPr>
            <a:r>
              <a:rPr lang="en-US" sz="2400" b="1"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How have we used the model to provide a strategy?</a:t>
            </a:r>
          </a:p>
          <a:p>
            <a:pPr marL="0" marR="0" indent="457200"/>
            <a:r>
              <a:rPr lang="en-US"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Without a recovery strategy, “kicking the can down the road” for infrastructure funding is a common but very risky maneuver for any utility.  Whereas our current rates will not sustain our infrastructure needs, interjecting affordability requires us to kick the can, but in our strategy, we will recover to full funding over a 25-year period.  Our asset management strategy is key to mitigating the risk that we will incur during our recovery period.</a:t>
            </a:r>
          </a:p>
          <a:p>
            <a:pPr marL="0" marR="0" indent="457200"/>
            <a:endParaRPr lang="en-US" kern="100" dirty="0">
              <a:solidFill>
                <a:schemeClr val="tx1"/>
              </a:solidFill>
              <a:latin typeface="Aptos" panose="020B0004020202020204" pitchFamily="34" charset="0"/>
              <a:ea typeface="Aptos" panose="020B0004020202020204" pitchFamily="34" charset="0"/>
              <a:cs typeface="Times New Roman" panose="02020603050405020304" pitchFamily="18" charset="0"/>
            </a:endParaRPr>
          </a:p>
          <a:p>
            <a:pPr marL="0" marR="0" indent="457200"/>
            <a:r>
              <a:rPr lang="en-US" kern="100" dirty="0">
                <a:solidFill>
                  <a:schemeClr val="tx1"/>
                </a:solidFill>
                <a:latin typeface="Aptos" panose="020B0004020202020204" pitchFamily="34" charset="0"/>
                <a:ea typeface="Aptos" panose="020B0004020202020204" pitchFamily="34" charset="0"/>
                <a:cs typeface="Times New Roman" panose="02020603050405020304" pitchFamily="18" charset="0"/>
              </a:rPr>
              <a:t> </a:t>
            </a:r>
            <a:endParaRPr lang="en-US" sz="2400" b="1"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188916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FB3EDE5-8D0F-5A74-405D-122E88A42CE3}"/>
              </a:ext>
            </a:extLst>
          </p:cNvPr>
          <p:cNvSpPr txBox="1">
            <a:spLocks/>
          </p:cNvSpPr>
          <p:nvPr/>
        </p:nvSpPr>
        <p:spPr>
          <a:xfrm>
            <a:off x="0" y="27095"/>
            <a:ext cx="12192000" cy="1389723"/>
          </a:xfrm>
          <a:prstGeom prst="rect">
            <a:avLst/>
          </a:prstGeom>
          <a:solidFill>
            <a:schemeClr val="tx1"/>
          </a:solidFill>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                 LONG TERM FINANCIAL MODELS </a:t>
            </a:r>
            <a:br>
              <a:rPr lang="en-US" sz="4800" dirty="0">
                <a:solidFill>
                  <a:schemeClr val="bg1"/>
                </a:solidFill>
              </a:rPr>
            </a:br>
            <a:r>
              <a:rPr lang="en-US" sz="4800" dirty="0">
                <a:solidFill>
                  <a:schemeClr val="bg1"/>
                </a:solidFill>
              </a:rPr>
              <a:t>                               STRATEGY FY2026+ </a:t>
            </a:r>
          </a:p>
        </p:txBody>
      </p:sp>
      <p:sp>
        <p:nvSpPr>
          <p:cNvPr id="5" name="TextBox 4">
            <a:extLst>
              <a:ext uri="{FF2B5EF4-FFF2-40B4-BE49-F238E27FC236}">
                <a16:creationId xmlns:a16="http://schemas.microsoft.com/office/drawing/2014/main" id="{05EC6C0A-1748-1133-331F-16608C7BB99E}"/>
              </a:ext>
            </a:extLst>
          </p:cNvPr>
          <p:cNvSpPr txBox="1"/>
          <p:nvPr/>
        </p:nvSpPr>
        <p:spPr>
          <a:xfrm>
            <a:off x="330979" y="3158025"/>
            <a:ext cx="11337438" cy="923330"/>
          </a:xfrm>
          <a:prstGeom prst="rect">
            <a:avLst/>
          </a:prstGeom>
          <a:noFill/>
        </p:spPr>
        <p:txBody>
          <a:bodyPr wrap="square" rtlCol="0">
            <a:spAutoFit/>
          </a:bodyPr>
          <a:lstStyle/>
          <a:p>
            <a:r>
              <a:rPr lang="en-US" dirty="0"/>
              <a:t>With a progressive approach to apply the LTFM percentage increases uniformly across all existing customers (pre-affordability analysis) , HPU monthly billing for 5,000 gallons water &amp; sewer would increase from $50.90 in FY2025 to $66.70 in FY2032. An increase but does not yet reach the 2022 statewide average at $92.04.</a:t>
            </a:r>
          </a:p>
        </p:txBody>
      </p:sp>
      <p:graphicFrame>
        <p:nvGraphicFramePr>
          <p:cNvPr id="2" name="Chart 1">
            <a:extLst>
              <a:ext uri="{FF2B5EF4-FFF2-40B4-BE49-F238E27FC236}">
                <a16:creationId xmlns:a16="http://schemas.microsoft.com/office/drawing/2014/main" id="{2BE8ED49-1B56-4251-86A8-B2D04D60E5D4}"/>
              </a:ext>
            </a:extLst>
          </p:cNvPr>
          <p:cNvGraphicFramePr>
            <a:graphicFrameLocks/>
          </p:cNvGraphicFramePr>
          <p:nvPr>
            <p:extLst>
              <p:ext uri="{D42A27DB-BD31-4B8C-83A1-F6EECF244321}">
                <p14:modId xmlns:p14="http://schemas.microsoft.com/office/powerpoint/2010/main" val="2059075606"/>
              </p:ext>
            </p:extLst>
          </p:nvPr>
        </p:nvGraphicFramePr>
        <p:xfrm>
          <a:off x="161925" y="4238625"/>
          <a:ext cx="12030075" cy="261937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4AEFFAA8-3A2C-2BA5-F85C-D54DDABE59D8}"/>
              </a:ext>
            </a:extLst>
          </p:cNvPr>
          <p:cNvSpPr txBox="1"/>
          <p:nvPr/>
        </p:nvSpPr>
        <p:spPr>
          <a:xfrm>
            <a:off x="911861" y="1498566"/>
            <a:ext cx="4970779" cy="1815882"/>
          </a:xfrm>
          <a:prstGeom prst="rect">
            <a:avLst/>
          </a:prstGeom>
          <a:noFill/>
        </p:spPr>
        <p:txBody>
          <a:bodyPr wrap="square" rtlCol="0">
            <a:spAutoFit/>
          </a:bodyPr>
          <a:lstStyle/>
          <a:p>
            <a:r>
              <a:rPr lang="en-US" sz="1600" b="1" dirty="0"/>
              <a:t>                                           WATER  LTFM</a:t>
            </a:r>
          </a:p>
          <a:p>
            <a:r>
              <a:rPr lang="en-US" sz="1600" b="1" dirty="0"/>
              <a:t>2026-2029  	5.0% rates---$13.0M deferred          </a:t>
            </a:r>
          </a:p>
          <a:p>
            <a:r>
              <a:rPr lang="en-US" sz="1600" b="1" dirty="0"/>
              <a:t>2030-2031  	4.0% rates---$18.0M deferred</a:t>
            </a:r>
          </a:p>
          <a:p>
            <a:pPr marL="342900" indent="-342900">
              <a:buAutoNum type="arabicPlain" startAt="2032"/>
            </a:pPr>
            <a:r>
              <a:rPr lang="en-US" sz="1600" b="1" dirty="0"/>
              <a:t>              	3.0% rates---$20.0M deferred</a:t>
            </a:r>
          </a:p>
          <a:p>
            <a:r>
              <a:rPr lang="en-US" sz="1600" b="1" dirty="0"/>
              <a:t>2032-2037 	2.5% rates---$29.0M deferred</a:t>
            </a:r>
          </a:p>
          <a:p>
            <a:r>
              <a:rPr lang="en-US" sz="1600" b="1" dirty="0"/>
              <a:t>2038-2050 	2.5% rates---$   0.0M deferred</a:t>
            </a:r>
          </a:p>
          <a:p>
            <a:r>
              <a:rPr lang="en-US" sz="1600" b="1" dirty="0"/>
              <a:t> </a:t>
            </a:r>
          </a:p>
        </p:txBody>
      </p:sp>
      <p:sp>
        <p:nvSpPr>
          <p:cNvPr id="8" name="TextBox 7">
            <a:extLst>
              <a:ext uri="{FF2B5EF4-FFF2-40B4-BE49-F238E27FC236}">
                <a16:creationId xmlns:a16="http://schemas.microsoft.com/office/drawing/2014/main" id="{8AD7BF8B-5D1C-5453-5012-C89F378148B3}"/>
              </a:ext>
            </a:extLst>
          </p:cNvPr>
          <p:cNvSpPr txBox="1"/>
          <p:nvPr/>
        </p:nvSpPr>
        <p:spPr>
          <a:xfrm>
            <a:off x="5986781" y="1498566"/>
            <a:ext cx="4970779" cy="1323439"/>
          </a:xfrm>
          <a:prstGeom prst="rect">
            <a:avLst/>
          </a:prstGeom>
          <a:noFill/>
        </p:spPr>
        <p:txBody>
          <a:bodyPr wrap="square" rtlCol="0">
            <a:spAutoFit/>
          </a:bodyPr>
          <a:lstStyle/>
          <a:p>
            <a:r>
              <a:rPr lang="en-US" sz="1600" b="1" dirty="0"/>
              <a:t>                                           SEWER LTFM</a:t>
            </a:r>
          </a:p>
          <a:p>
            <a:r>
              <a:rPr lang="en-US" sz="1600" b="1" dirty="0"/>
              <a:t>2026-2027  	4.0% rates---$0.0M deferred          </a:t>
            </a:r>
          </a:p>
          <a:p>
            <a:r>
              <a:rPr lang="en-US" sz="1600" b="1" dirty="0"/>
              <a:t>2028-2030  	4.0% rates---$0.0M deferred</a:t>
            </a:r>
          </a:p>
          <a:p>
            <a:pPr marL="342900" indent="-342900">
              <a:buAutoNum type="arabicPlain" startAt="2032"/>
            </a:pPr>
            <a:r>
              <a:rPr lang="en-US" sz="1600" b="1" dirty="0"/>
              <a:t>-2050             	2.5% rates---$0.0M deferred</a:t>
            </a:r>
          </a:p>
          <a:p>
            <a:endParaRPr lang="en-US" sz="1600" b="1" dirty="0"/>
          </a:p>
        </p:txBody>
      </p:sp>
    </p:spTree>
    <p:extLst>
      <p:ext uri="{BB962C8B-B14F-4D97-AF65-F5344CB8AC3E}">
        <p14:creationId xmlns:p14="http://schemas.microsoft.com/office/powerpoint/2010/main" val="1202368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572E159-0FEA-121B-0906-7F3E2627D394}"/>
              </a:ext>
            </a:extLst>
          </p:cNvPr>
          <p:cNvSpPr>
            <a:spLocks noGrp="1"/>
          </p:cNvSpPr>
          <p:nvPr>
            <p:ph type="title"/>
          </p:nvPr>
        </p:nvSpPr>
        <p:spPr>
          <a:xfrm>
            <a:off x="838200" y="2564172"/>
            <a:ext cx="10515600" cy="1325563"/>
          </a:xfrm>
          <a:solidFill>
            <a:schemeClr val="accent1"/>
          </a:solidFill>
        </p:spPr>
        <p:txBody>
          <a:bodyPr>
            <a:normAutofit fontScale="90000"/>
          </a:bodyPr>
          <a:lstStyle/>
          <a:p>
            <a:r>
              <a:rPr lang="en-US" sz="4800" dirty="0">
                <a:solidFill>
                  <a:schemeClr val="bg1"/>
                </a:solidFill>
              </a:rPr>
              <a:t>        WATER LONG TERM FINANCIAL MODEL </a:t>
            </a:r>
            <a:br>
              <a:rPr lang="en-US" sz="4800" dirty="0">
                <a:solidFill>
                  <a:schemeClr val="bg1"/>
                </a:solidFill>
              </a:rPr>
            </a:br>
            <a:r>
              <a:rPr lang="en-US" sz="4800" dirty="0">
                <a:solidFill>
                  <a:schemeClr val="bg1"/>
                </a:solidFill>
              </a:rPr>
              <a:t>                                        (WLTFM)</a:t>
            </a:r>
          </a:p>
        </p:txBody>
      </p:sp>
    </p:spTree>
    <p:extLst>
      <p:ext uri="{BB962C8B-B14F-4D97-AF65-F5344CB8AC3E}">
        <p14:creationId xmlns:p14="http://schemas.microsoft.com/office/powerpoint/2010/main" val="2533968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6869-B0E0-BCB1-D3FF-FB08E27F0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AE0646-65EE-8ADB-FE95-58D4AA4E5CA2}"/>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dirty="0">
                <a:solidFill>
                  <a:schemeClr val="bg1"/>
                </a:solidFill>
              </a:rPr>
              <a:t>        WATER LONG TERM FINANCIAL MODEL </a:t>
            </a:r>
            <a:br>
              <a:rPr lang="en-US" sz="4800" dirty="0">
                <a:solidFill>
                  <a:schemeClr val="bg1"/>
                </a:solidFill>
              </a:rPr>
            </a:br>
            <a:r>
              <a:rPr lang="en-US" sz="4800" dirty="0">
                <a:solidFill>
                  <a:schemeClr val="bg1"/>
                </a:solidFill>
              </a:rPr>
              <a:t>  (WLTFM) STRATEGY </a:t>
            </a:r>
          </a:p>
        </p:txBody>
      </p:sp>
      <p:pic>
        <p:nvPicPr>
          <p:cNvPr id="4" name="Picture 3">
            <a:extLst>
              <a:ext uri="{FF2B5EF4-FFF2-40B4-BE49-F238E27FC236}">
                <a16:creationId xmlns:a16="http://schemas.microsoft.com/office/drawing/2014/main" id="{145F8154-0A18-85C0-F5C7-28DA866F6215}"/>
              </a:ext>
            </a:extLst>
          </p:cNvPr>
          <p:cNvPicPr>
            <a:picLocks noChangeAspect="1"/>
          </p:cNvPicPr>
          <p:nvPr/>
        </p:nvPicPr>
        <p:blipFill>
          <a:blip r:embed="rId3"/>
          <a:stretch>
            <a:fillRect/>
          </a:stretch>
        </p:blipFill>
        <p:spPr>
          <a:xfrm>
            <a:off x="25028" y="90427"/>
            <a:ext cx="1097375" cy="1286367"/>
          </a:xfrm>
          <a:prstGeom prst="rect">
            <a:avLst/>
          </a:prstGeom>
        </p:spPr>
      </p:pic>
      <p:sp>
        <p:nvSpPr>
          <p:cNvPr id="7" name="TextBox 6">
            <a:extLst>
              <a:ext uri="{FF2B5EF4-FFF2-40B4-BE49-F238E27FC236}">
                <a16:creationId xmlns:a16="http://schemas.microsoft.com/office/drawing/2014/main" id="{A525FDDF-0B37-F31C-C481-10AA5BA86EA9}"/>
              </a:ext>
            </a:extLst>
          </p:cNvPr>
          <p:cNvSpPr txBox="1"/>
          <p:nvPr/>
        </p:nvSpPr>
        <p:spPr>
          <a:xfrm>
            <a:off x="8590496" y="2176166"/>
            <a:ext cx="3529676" cy="2646878"/>
          </a:xfrm>
          <a:prstGeom prst="rect">
            <a:avLst/>
          </a:prstGeom>
          <a:noFill/>
        </p:spPr>
        <p:txBody>
          <a:bodyPr wrap="square" rtlCol="0">
            <a:spAutoFit/>
          </a:bodyPr>
          <a:lstStyle/>
          <a:p>
            <a:endParaRPr lang="en-US" sz="2000" b="1" dirty="0"/>
          </a:p>
          <a:p>
            <a:r>
              <a:rPr lang="en-US" b="1" dirty="0"/>
              <a:t>FY2025 water rates cannot support the capital that is needed to replace assets.</a:t>
            </a:r>
          </a:p>
          <a:p>
            <a:endParaRPr lang="en-US" b="1" dirty="0"/>
          </a:p>
          <a:p>
            <a:r>
              <a:rPr lang="en-US" b="1" dirty="0"/>
              <a:t>The funding shortfalls for 1 yr, 3 yrs, 5 yrs and 10 yrs are as shown in the table</a:t>
            </a:r>
          </a:p>
          <a:p>
            <a:endParaRPr lang="en-US" sz="2000" b="1" dirty="0"/>
          </a:p>
        </p:txBody>
      </p:sp>
      <p:graphicFrame>
        <p:nvGraphicFramePr>
          <p:cNvPr id="9" name="Table 8">
            <a:extLst>
              <a:ext uri="{FF2B5EF4-FFF2-40B4-BE49-F238E27FC236}">
                <a16:creationId xmlns:a16="http://schemas.microsoft.com/office/drawing/2014/main" id="{FA1C5FE0-CAEC-DF13-0435-4A6909BA64E2}"/>
              </a:ext>
            </a:extLst>
          </p:cNvPr>
          <p:cNvGraphicFramePr>
            <a:graphicFrameLocks noGrp="1"/>
          </p:cNvGraphicFramePr>
          <p:nvPr/>
        </p:nvGraphicFramePr>
        <p:xfrm>
          <a:off x="-29447" y="5288973"/>
          <a:ext cx="8619943" cy="1538717"/>
        </p:xfrm>
        <a:graphic>
          <a:graphicData uri="http://schemas.openxmlformats.org/drawingml/2006/table">
            <a:tbl>
              <a:tblPr firstRow="1" bandRow="1">
                <a:tableStyleId>{5C22544A-7EE6-4342-B048-85BDC9FD1C3A}</a:tableStyleId>
              </a:tblPr>
              <a:tblGrid>
                <a:gridCol w="2298349">
                  <a:extLst>
                    <a:ext uri="{9D8B030D-6E8A-4147-A177-3AD203B41FA5}">
                      <a16:colId xmlns:a16="http://schemas.microsoft.com/office/drawing/2014/main" val="3529382155"/>
                    </a:ext>
                  </a:extLst>
                </a:gridCol>
                <a:gridCol w="1681917">
                  <a:extLst>
                    <a:ext uri="{9D8B030D-6E8A-4147-A177-3AD203B41FA5}">
                      <a16:colId xmlns:a16="http://schemas.microsoft.com/office/drawing/2014/main" val="1020459417"/>
                    </a:ext>
                  </a:extLst>
                </a:gridCol>
                <a:gridCol w="1540749">
                  <a:extLst>
                    <a:ext uri="{9D8B030D-6E8A-4147-A177-3AD203B41FA5}">
                      <a16:colId xmlns:a16="http://schemas.microsoft.com/office/drawing/2014/main" val="3541991105"/>
                    </a:ext>
                  </a:extLst>
                </a:gridCol>
                <a:gridCol w="1486310">
                  <a:extLst>
                    <a:ext uri="{9D8B030D-6E8A-4147-A177-3AD203B41FA5}">
                      <a16:colId xmlns:a16="http://schemas.microsoft.com/office/drawing/2014/main" val="4181982549"/>
                    </a:ext>
                  </a:extLst>
                </a:gridCol>
                <a:gridCol w="1612618">
                  <a:extLst>
                    <a:ext uri="{9D8B030D-6E8A-4147-A177-3AD203B41FA5}">
                      <a16:colId xmlns:a16="http://schemas.microsoft.com/office/drawing/2014/main" val="3690386656"/>
                    </a:ext>
                  </a:extLst>
                </a:gridCol>
              </a:tblGrid>
              <a:tr h="386001">
                <a:tc>
                  <a:txBody>
                    <a:bodyPr/>
                    <a:lstStyle/>
                    <a:p>
                      <a:r>
                        <a:rPr lang="en-US" sz="1600"/>
                        <a:t>WATER OUTLOOK</a:t>
                      </a:r>
                    </a:p>
                  </a:txBody>
                  <a:tcPr/>
                </a:tc>
                <a:tc>
                  <a:txBody>
                    <a:bodyPr/>
                    <a:lstStyle/>
                    <a:p>
                      <a:pPr marL="0" indent="0">
                        <a:tabLst/>
                      </a:pPr>
                      <a:r>
                        <a:rPr lang="en-US" sz="1600"/>
                        <a:t>        2026           </a:t>
                      </a:r>
                    </a:p>
                  </a:txBody>
                  <a:tcPr/>
                </a:tc>
                <a:tc>
                  <a:txBody>
                    <a:bodyPr/>
                    <a:lstStyle/>
                    <a:p>
                      <a:r>
                        <a:rPr lang="en-US" sz="1600"/>
                        <a:t> 2026-2028</a:t>
                      </a:r>
                    </a:p>
                  </a:txBody>
                  <a:tcPr/>
                </a:tc>
                <a:tc>
                  <a:txBody>
                    <a:bodyPr/>
                    <a:lstStyle/>
                    <a:p>
                      <a:r>
                        <a:rPr lang="en-US" sz="1600"/>
                        <a:t>  2026-2030             </a:t>
                      </a:r>
                    </a:p>
                  </a:txBody>
                  <a:tcPr/>
                </a:tc>
                <a:tc>
                  <a:txBody>
                    <a:bodyPr/>
                    <a:lstStyle/>
                    <a:p>
                      <a:r>
                        <a:rPr lang="en-US" sz="1600"/>
                        <a:t>   2026-2035</a:t>
                      </a:r>
                    </a:p>
                  </a:txBody>
                  <a:tcPr/>
                </a:tc>
                <a:extLst>
                  <a:ext uri="{0D108BD9-81ED-4DB2-BD59-A6C34878D82A}">
                    <a16:rowId xmlns:a16="http://schemas.microsoft.com/office/drawing/2014/main" val="45067224"/>
                  </a:ext>
                </a:extLst>
              </a:tr>
              <a:tr h="380714">
                <a:tc>
                  <a:txBody>
                    <a:bodyPr/>
                    <a:lstStyle/>
                    <a:p>
                      <a:r>
                        <a:rPr lang="en-US" sz="1600" b="1"/>
                        <a:t>Revenue $ </a:t>
                      </a:r>
                    </a:p>
                  </a:txBody>
                  <a:tcPr/>
                </a:tc>
                <a:tc>
                  <a:txBody>
                    <a:bodyPr/>
                    <a:lstStyle/>
                    <a:p>
                      <a:pPr algn="r"/>
                      <a:r>
                        <a:rPr lang="en-US" sz="1600"/>
                        <a:t>$20,925,000</a:t>
                      </a:r>
                    </a:p>
                  </a:txBody>
                  <a:tcPr/>
                </a:tc>
                <a:tc>
                  <a:txBody>
                    <a:bodyPr/>
                    <a:lstStyle/>
                    <a:p>
                      <a:pPr marL="0" algn="r" defTabSz="914400" rtl="0" eaLnBrk="1" latinLnBrk="0" hangingPunct="1"/>
                      <a:r>
                        <a:rPr lang="en-US" sz="1600" kern="1200" dirty="0">
                          <a:solidFill>
                            <a:schemeClr val="dk1"/>
                          </a:solidFill>
                          <a:latin typeface="+mn-lt"/>
                          <a:ea typeface="+mn-ea"/>
                          <a:cs typeface="+mn-cs"/>
                        </a:rPr>
                        <a:t>$45,407,134</a:t>
                      </a:r>
                    </a:p>
                  </a:txBody>
                  <a:tcPr/>
                </a:tc>
                <a:tc>
                  <a:txBody>
                    <a:bodyPr/>
                    <a:lstStyle/>
                    <a:p>
                      <a:pPr marL="0" algn="r" defTabSz="914400" rtl="0" eaLnBrk="1" latinLnBrk="0" hangingPunct="1"/>
                      <a:r>
                        <a:rPr lang="en-US" sz="1600" kern="1200">
                          <a:solidFill>
                            <a:schemeClr val="dk1"/>
                          </a:solidFill>
                          <a:latin typeface="+mn-lt"/>
                          <a:ea typeface="+mn-ea"/>
                          <a:cs typeface="+mn-cs"/>
                        </a:rPr>
                        <a:t>$70,758,302</a:t>
                      </a:r>
                    </a:p>
                  </a:txBody>
                  <a:tcPr/>
                </a:tc>
                <a:tc>
                  <a:txBody>
                    <a:bodyPr/>
                    <a:lstStyle/>
                    <a:p>
                      <a:pPr marL="0" algn="r" defTabSz="914400" rtl="0" eaLnBrk="1" latinLnBrk="0" hangingPunct="1"/>
                      <a:r>
                        <a:rPr lang="en-US" sz="1600" kern="1200">
                          <a:solidFill>
                            <a:schemeClr val="dk1"/>
                          </a:solidFill>
                          <a:latin typeface="+mn-lt"/>
                          <a:ea typeface="+mn-ea"/>
                          <a:cs typeface="+mn-cs"/>
                        </a:rPr>
                        <a:t>$155,454,203</a:t>
                      </a:r>
                    </a:p>
                  </a:txBody>
                  <a:tcPr/>
                </a:tc>
                <a:extLst>
                  <a:ext uri="{0D108BD9-81ED-4DB2-BD59-A6C34878D82A}">
                    <a16:rowId xmlns:a16="http://schemas.microsoft.com/office/drawing/2014/main" val="4075733638"/>
                  </a:ext>
                </a:extLst>
              </a:tr>
              <a:tr h="386001">
                <a:tc>
                  <a:txBody>
                    <a:bodyPr/>
                    <a:lstStyle/>
                    <a:p>
                      <a:r>
                        <a:rPr lang="en-US" sz="1600" b="1"/>
                        <a:t>Expenses $ </a:t>
                      </a:r>
                    </a:p>
                  </a:txBody>
                  <a:tcPr/>
                </a:tc>
                <a:tc>
                  <a:txBody>
                    <a:bodyPr/>
                    <a:lstStyle/>
                    <a:p>
                      <a:pPr algn="r"/>
                      <a:r>
                        <a:rPr lang="en-US" sz="1600"/>
                        <a:t>$25,257,083</a:t>
                      </a:r>
                    </a:p>
                  </a:txBody>
                  <a:tcPr/>
                </a:tc>
                <a:tc>
                  <a:txBody>
                    <a:bodyPr/>
                    <a:lstStyle/>
                    <a:p>
                      <a:pPr marL="0" algn="r" defTabSz="914400" rtl="0" eaLnBrk="1" latinLnBrk="0" hangingPunct="1"/>
                      <a:r>
                        <a:rPr lang="en-US" sz="1600" kern="1200">
                          <a:solidFill>
                            <a:schemeClr val="dk1"/>
                          </a:solidFill>
                          <a:latin typeface="+mn-lt"/>
                          <a:ea typeface="+mn-ea"/>
                          <a:cs typeface="+mn-cs"/>
                        </a:rPr>
                        <a:t>$59,811,809</a:t>
                      </a:r>
                    </a:p>
                  </a:txBody>
                  <a:tcPr/>
                </a:tc>
                <a:tc>
                  <a:txBody>
                    <a:bodyPr/>
                    <a:lstStyle/>
                    <a:p>
                      <a:pPr marL="0" algn="r" defTabSz="914400" rtl="0" eaLnBrk="1" latinLnBrk="0" hangingPunct="1"/>
                      <a:r>
                        <a:rPr lang="en-US" sz="1600" kern="1200">
                          <a:solidFill>
                            <a:schemeClr val="dk1"/>
                          </a:solidFill>
                          <a:latin typeface="+mn-lt"/>
                          <a:ea typeface="+mn-ea"/>
                          <a:cs typeface="+mn-cs"/>
                        </a:rPr>
                        <a:t>$95,471,015</a:t>
                      </a:r>
                    </a:p>
                  </a:txBody>
                  <a:tcPr/>
                </a:tc>
                <a:tc>
                  <a:txBody>
                    <a:bodyPr/>
                    <a:lstStyle/>
                    <a:p>
                      <a:pPr marL="0" algn="r" defTabSz="914400" rtl="0" eaLnBrk="1" latinLnBrk="0" hangingPunct="1"/>
                      <a:r>
                        <a:rPr lang="en-US" sz="1600" kern="1200">
                          <a:solidFill>
                            <a:schemeClr val="dk1"/>
                          </a:solidFill>
                          <a:latin typeface="+mn-lt"/>
                          <a:ea typeface="+mn-ea"/>
                          <a:cs typeface="+mn-cs"/>
                        </a:rPr>
                        <a:t>$211,049,904</a:t>
                      </a:r>
                    </a:p>
                  </a:txBody>
                  <a:tcPr/>
                </a:tc>
                <a:extLst>
                  <a:ext uri="{0D108BD9-81ED-4DB2-BD59-A6C34878D82A}">
                    <a16:rowId xmlns:a16="http://schemas.microsoft.com/office/drawing/2014/main" val="2908073657"/>
                  </a:ext>
                </a:extLst>
              </a:tr>
              <a:tr h="386001">
                <a:tc>
                  <a:txBody>
                    <a:bodyPr/>
                    <a:lstStyle/>
                    <a:p>
                      <a:r>
                        <a:rPr lang="en-US" sz="1600" b="1"/>
                        <a:t>DEFICIT $</a:t>
                      </a:r>
                    </a:p>
                  </a:txBody>
                  <a:tcPr/>
                </a:tc>
                <a:tc>
                  <a:txBody>
                    <a:bodyPr/>
                    <a:lstStyle/>
                    <a:p>
                      <a:pPr algn="r"/>
                      <a:r>
                        <a:rPr lang="en-US" sz="1600">
                          <a:solidFill>
                            <a:srgbClr val="FF0000"/>
                          </a:solidFill>
                        </a:rPr>
                        <a:t>$4,332,084</a:t>
                      </a:r>
                    </a:p>
                  </a:txBody>
                  <a:tcPr/>
                </a:tc>
                <a:tc>
                  <a:txBody>
                    <a:bodyPr/>
                    <a:lstStyle/>
                    <a:p>
                      <a:pPr marL="0" algn="r" defTabSz="914400" rtl="0" eaLnBrk="1" latinLnBrk="0" hangingPunct="1"/>
                      <a:r>
                        <a:rPr lang="en-US" sz="1600" kern="1200">
                          <a:solidFill>
                            <a:srgbClr val="FF0000"/>
                          </a:solidFill>
                          <a:latin typeface="+mn-lt"/>
                          <a:ea typeface="+mn-ea"/>
                          <a:cs typeface="+mn-cs"/>
                        </a:rPr>
                        <a:t>$14,404,674</a:t>
                      </a:r>
                    </a:p>
                  </a:txBody>
                  <a:tcPr/>
                </a:tc>
                <a:tc>
                  <a:txBody>
                    <a:bodyPr/>
                    <a:lstStyle/>
                    <a:p>
                      <a:pPr marL="0" algn="r" defTabSz="914400" rtl="0" eaLnBrk="1" latinLnBrk="0" hangingPunct="1"/>
                      <a:r>
                        <a:rPr lang="en-US" sz="1600" kern="1200">
                          <a:solidFill>
                            <a:srgbClr val="FF0000"/>
                          </a:solidFill>
                          <a:latin typeface="+mn-lt"/>
                          <a:ea typeface="+mn-ea"/>
                          <a:cs typeface="+mn-cs"/>
                        </a:rPr>
                        <a:t>$24,712,712</a:t>
                      </a:r>
                    </a:p>
                  </a:txBody>
                  <a:tcPr/>
                </a:tc>
                <a:tc>
                  <a:txBody>
                    <a:bodyPr/>
                    <a:lstStyle/>
                    <a:p>
                      <a:pPr marL="0" algn="r" defTabSz="914400" rtl="0" eaLnBrk="1" latinLnBrk="0" hangingPunct="1"/>
                      <a:r>
                        <a:rPr lang="en-US" sz="1600" kern="1200" dirty="0">
                          <a:solidFill>
                            <a:srgbClr val="FF0000"/>
                          </a:solidFill>
                          <a:latin typeface="+mn-lt"/>
                          <a:ea typeface="+mn-ea"/>
                          <a:cs typeface="+mn-cs"/>
                        </a:rPr>
                        <a:t>$55,595,700</a:t>
                      </a:r>
                    </a:p>
                  </a:txBody>
                  <a:tcPr/>
                </a:tc>
                <a:extLst>
                  <a:ext uri="{0D108BD9-81ED-4DB2-BD59-A6C34878D82A}">
                    <a16:rowId xmlns:a16="http://schemas.microsoft.com/office/drawing/2014/main" val="2327176165"/>
                  </a:ext>
                </a:extLst>
              </a:tr>
            </a:tbl>
          </a:graphicData>
        </a:graphic>
      </p:graphicFrame>
      <p:graphicFrame>
        <p:nvGraphicFramePr>
          <p:cNvPr id="14" name="Table 13">
            <a:extLst>
              <a:ext uri="{FF2B5EF4-FFF2-40B4-BE49-F238E27FC236}">
                <a16:creationId xmlns:a16="http://schemas.microsoft.com/office/drawing/2014/main" id="{4CF41742-0934-A0D1-F67C-A77B9BE19D7C}"/>
              </a:ext>
            </a:extLst>
          </p:cNvPr>
          <p:cNvGraphicFramePr>
            <a:graphicFrameLocks noGrp="1"/>
          </p:cNvGraphicFramePr>
          <p:nvPr/>
        </p:nvGraphicFramePr>
        <p:xfrm>
          <a:off x="1" y="1397937"/>
          <a:ext cx="8569713" cy="872332"/>
        </p:xfrm>
        <a:graphic>
          <a:graphicData uri="http://schemas.openxmlformats.org/drawingml/2006/table">
            <a:tbl>
              <a:tblPr firstRow="1" bandRow="1">
                <a:tableStyleId>{5C22544A-7EE6-4342-B048-85BDC9FD1C3A}</a:tableStyleId>
              </a:tblPr>
              <a:tblGrid>
                <a:gridCol w="2856571">
                  <a:extLst>
                    <a:ext uri="{9D8B030D-6E8A-4147-A177-3AD203B41FA5}">
                      <a16:colId xmlns:a16="http://schemas.microsoft.com/office/drawing/2014/main" val="702998325"/>
                    </a:ext>
                  </a:extLst>
                </a:gridCol>
                <a:gridCol w="2856571">
                  <a:extLst>
                    <a:ext uri="{9D8B030D-6E8A-4147-A177-3AD203B41FA5}">
                      <a16:colId xmlns:a16="http://schemas.microsoft.com/office/drawing/2014/main" val="4152297749"/>
                    </a:ext>
                  </a:extLst>
                </a:gridCol>
                <a:gridCol w="2856571">
                  <a:extLst>
                    <a:ext uri="{9D8B030D-6E8A-4147-A177-3AD203B41FA5}">
                      <a16:colId xmlns:a16="http://schemas.microsoft.com/office/drawing/2014/main" val="1914750097"/>
                    </a:ext>
                  </a:extLst>
                </a:gridCol>
              </a:tblGrid>
              <a:tr h="567532">
                <a:tc>
                  <a:txBody>
                    <a:bodyPr/>
                    <a:lstStyle/>
                    <a:p>
                      <a:pPr algn="ctr"/>
                      <a:r>
                        <a:rPr lang="en-US" sz="1400"/>
                        <a:t>WATER FUND BALANCE                  EOFY 2024 $ </a:t>
                      </a:r>
                    </a:p>
                  </a:txBody>
                  <a:tcPr/>
                </a:tc>
                <a:tc>
                  <a:txBody>
                    <a:bodyPr/>
                    <a:lstStyle/>
                    <a:p>
                      <a:pPr algn="ctr"/>
                      <a:r>
                        <a:rPr lang="en-US" sz="1400"/>
                        <a:t> WATER CASH SALES</a:t>
                      </a:r>
                    </a:p>
                    <a:p>
                      <a:pPr algn="ctr"/>
                      <a:r>
                        <a:rPr lang="en-US" sz="1400"/>
                        <a:t>EOFY 2024 $</a:t>
                      </a:r>
                    </a:p>
                  </a:txBody>
                  <a:tcPr/>
                </a:tc>
                <a:tc>
                  <a:txBody>
                    <a:bodyPr/>
                    <a:lstStyle/>
                    <a:p>
                      <a:pPr algn="ctr"/>
                      <a:r>
                        <a:rPr lang="en-US" sz="1400"/>
                        <a:t>FUND BALANCE / CASH SALES (25% Target)</a:t>
                      </a:r>
                    </a:p>
                  </a:txBody>
                  <a:tcPr/>
                </a:tc>
                <a:extLst>
                  <a:ext uri="{0D108BD9-81ED-4DB2-BD59-A6C34878D82A}">
                    <a16:rowId xmlns:a16="http://schemas.microsoft.com/office/drawing/2014/main" val="1170620954"/>
                  </a:ext>
                </a:extLst>
              </a:tr>
              <a:tr h="2270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                   </a:t>
                      </a:r>
                      <a:r>
                        <a:rPr lang="en-US" sz="1400" kern="1200">
                          <a:solidFill>
                            <a:schemeClr val="dk1"/>
                          </a:solidFill>
                          <a:effectLst/>
                          <a:latin typeface="+mn-lt"/>
                          <a:ea typeface="+mn-ea"/>
                          <a:cs typeface="+mn-cs"/>
                        </a:rPr>
                        <a:t>$5,419,496</a:t>
                      </a:r>
                      <a:endParaRPr lang="en-US" sz="1400"/>
                    </a:p>
                  </a:txBody>
                  <a:tcPr/>
                </a:tc>
                <a:tc>
                  <a:txBody>
                    <a:bodyPr/>
                    <a:lstStyle/>
                    <a:p>
                      <a:r>
                        <a:rPr lang="en-US" sz="1400"/>
                        <a:t>                  $10,804,646</a:t>
                      </a:r>
                    </a:p>
                  </a:txBody>
                  <a:tcPr/>
                </a:tc>
                <a:tc>
                  <a:txBody>
                    <a:bodyPr/>
                    <a:lstStyle/>
                    <a:p>
                      <a:r>
                        <a:rPr lang="en-US" sz="1400"/>
                        <a:t>                    50.2%</a:t>
                      </a:r>
                    </a:p>
                  </a:txBody>
                  <a:tcPr/>
                </a:tc>
                <a:extLst>
                  <a:ext uri="{0D108BD9-81ED-4DB2-BD59-A6C34878D82A}">
                    <a16:rowId xmlns:a16="http://schemas.microsoft.com/office/drawing/2014/main" val="4000839406"/>
                  </a:ext>
                </a:extLst>
              </a:tr>
            </a:tbl>
          </a:graphicData>
        </a:graphic>
      </p:graphicFrame>
      <p:pic>
        <p:nvPicPr>
          <p:cNvPr id="16" name="Picture 15">
            <a:extLst>
              <a:ext uri="{FF2B5EF4-FFF2-40B4-BE49-F238E27FC236}">
                <a16:creationId xmlns:a16="http://schemas.microsoft.com/office/drawing/2014/main" id="{72E85587-043B-8C8D-A880-A6BD65F05C9D}"/>
              </a:ext>
            </a:extLst>
          </p:cNvPr>
          <p:cNvPicPr>
            <a:picLocks noChangeAspect="1"/>
          </p:cNvPicPr>
          <p:nvPr/>
        </p:nvPicPr>
        <p:blipFill>
          <a:blip r:embed="rId4"/>
          <a:stretch>
            <a:fillRect/>
          </a:stretch>
        </p:blipFill>
        <p:spPr>
          <a:xfrm>
            <a:off x="42710" y="2291412"/>
            <a:ext cx="8406966" cy="2997562"/>
          </a:xfrm>
          <a:prstGeom prst="rect">
            <a:avLst/>
          </a:prstGeom>
        </p:spPr>
      </p:pic>
      <p:sp>
        <p:nvSpPr>
          <p:cNvPr id="12" name="Arrow: Left 11">
            <a:extLst>
              <a:ext uri="{FF2B5EF4-FFF2-40B4-BE49-F238E27FC236}">
                <a16:creationId xmlns:a16="http://schemas.microsoft.com/office/drawing/2014/main" id="{9D5FB304-AA23-D730-5A41-D00767A3C812}"/>
              </a:ext>
            </a:extLst>
          </p:cNvPr>
          <p:cNvSpPr/>
          <p:nvPr/>
        </p:nvSpPr>
        <p:spPr>
          <a:xfrm>
            <a:off x="2023900" y="4146461"/>
            <a:ext cx="4148300" cy="484632"/>
          </a:xfrm>
          <a:prstGeom prst="lef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FUND BALANCE CASH POSITION </a:t>
            </a:r>
          </a:p>
        </p:txBody>
      </p:sp>
    </p:spTree>
    <p:extLst>
      <p:ext uri="{BB962C8B-B14F-4D97-AF65-F5344CB8AC3E}">
        <p14:creationId xmlns:p14="http://schemas.microsoft.com/office/powerpoint/2010/main" val="2101849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a:solidFill>
                  <a:schemeClr val="bg1"/>
                </a:solidFill>
              </a:rPr>
              <a:t>        WATER LONG TERM FINANCIAL MODEL </a:t>
            </a:r>
            <a:br>
              <a:rPr lang="en-US" sz="4800">
                <a:solidFill>
                  <a:schemeClr val="bg1"/>
                </a:solidFill>
              </a:rPr>
            </a:br>
            <a:r>
              <a:rPr lang="en-US" sz="480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a:t>
            </a:r>
            <a:r>
              <a:rPr lang="en-US" dirty="0"/>
              <a:t>$3,119,496</a:t>
            </a:r>
          </a:p>
          <a:p>
            <a:r>
              <a:rPr lang="en-US" dirty="0">
                <a:solidFill>
                  <a:schemeClr val="dk1"/>
                </a:solidFill>
              </a:rPr>
              <a:t>LOWER THRESHOLD 25%    =</a:t>
            </a:r>
            <a:r>
              <a:rPr lang="en-US" dirty="0"/>
              <a:t> $2,960,000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1.90%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$605,000 /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5.0%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$42M </a:t>
            </a:r>
            <a:r>
              <a:rPr lang="en-US" dirty="0"/>
              <a:t> </a:t>
            </a:r>
          </a:p>
        </p:txBody>
      </p:sp>
      <p:cxnSp>
        <p:nvCxnSpPr>
          <p:cNvPr id="15" name="Connector: Elbow 14">
            <a:extLst>
              <a:ext uri="{FF2B5EF4-FFF2-40B4-BE49-F238E27FC236}">
                <a16:creationId xmlns:a16="http://schemas.microsoft.com/office/drawing/2014/main" id="{38ECEABB-480D-7B23-3F90-B594973F51CD}"/>
              </a:ext>
            </a:extLst>
          </p:cNvPr>
          <p:cNvCxnSpPr>
            <a:cxnSpLocks/>
            <a:stCxn id="3" idx="3"/>
          </p:cNvCxnSpPr>
          <p:nvPr/>
        </p:nvCxnSpPr>
        <p:spPr>
          <a:xfrm>
            <a:off x="4438651" y="2071390"/>
            <a:ext cx="3552824" cy="87183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02603774-9883-37BD-80D7-75B7A4B957D7}"/>
              </a:ext>
            </a:extLst>
          </p:cNvPr>
          <p:cNvSpPr txBox="1"/>
          <p:nvPr/>
        </p:nvSpPr>
        <p:spPr>
          <a:xfrm>
            <a:off x="5810250" y="2941082"/>
            <a:ext cx="4400550" cy="2031325"/>
          </a:xfrm>
          <a:prstGeom prst="rect">
            <a:avLst/>
          </a:prstGeom>
          <a:noFill/>
        </p:spPr>
        <p:txBody>
          <a:bodyPr wrap="square" rtlCol="0">
            <a:spAutoFit/>
          </a:bodyPr>
          <a:lstStyle/>
          <a:p>
            <a:r>
              <a:rPr lang="en-US" dirty="0"/>
              <a:t>-$1,300,000 PER FY2025 BUDGET</a:t>
            </a:r>
          </a:p>
          <a:p>
            <a:r>
              <a:rPr lang="en-US" dirty="0"/>
              <a:t>       </a:t>
            </a:r>
          </a:p>
          <a:p>
            <a:r>
              <a:rPr lang="en-US" dirty="0"/>
              <a:t>                          and</a:t>
            </a:r>
          </a:p>
          <a:p>
            <a:endParaRPr lang="en-US" dirty="0"/>
          </a:p>
          <a:p>
            <a:r>
              <a:rPr lang="en-US" dirty="0"/>
              <a:t>$1,000,000 TRANSFER TO CIP FOR DESIGN OF DRI &amp; NRI SCREENS</a:t>
            </a:r>
          </a:p>
          <a:p>
            <a:endParaRPr lang="en-US" dirty="0">
              <a:solidFill>
                <a:srgbClr val="C00000"/>
              </a:solidFill>
            </a:endParaRPr>
          </a:p>
        </p:txBody>
      </p:sp>
      <p:sp>
        <p:nvSpPr>
          <p:cNvPr id="7" name="TextBox 6">
            <a:extLst>
              <a:ext uri="{FF2B5EF4-FFF2-40B4-BE49-F238E27FC236}">
                <a16:creationId xmlns:a16="http://schemas.microsoft.com/office/drawing/2014/main" id="{F96302AA-87E3-F1C2-A4EE-44C4AC13A3B1}"/>
              </a:ext>
            </a:extLst>
          </p:cNvPr>
          <p:cNvSpPr txBox="1"/>
          <p:nvPr/>
        </p:nvSpPr>
        <p:spPr>
          <a:xfrm>
            <a:off x="7829549" y="1647824"/>
            <a:ext cx="3838575" cy="923330"/>
          </a:xfrm>
          <a:prstGeom prst="rect">
            <a:avLst/>
          </a:prstGeom>
          <a:noFill/>
        </p:spPr>
        <p:txBody>
          <a:bodyPr wrap="square" rtlCol="0">
            <a:spAutoFit/>
          </a:bodyPr>
          <a:lstStyle/>
          <a:p>
            <a:r>
              <a:rPr lang="en-US" b="1" dirty="0"/>
              <a:t>Fund balance will reduce by $2.4M in FY2025 but will remain above the threshold</a:t>
            </a:r>
          </a:p>
        </p:txBody>
      </p:sp>
    </p:spTree>
    <p:extLst>
      <p:ext uri="{BB962C8B-B14F-4D97-AF65-F5344CB8AC3E}">
        <p14:creationId xmlns:p14="http://schemas.microsoft.com/office/powerpoint/2010/main" val="339538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a:solidFill>
                  <a:schemeClr val="bg1"/>
                </a:solidFill>
              </a:rPr>
              <a:t>        WATER LONG TERM FINANCIAL MODEL </a:t>
            </a:r>
            <a:br>
              <a:rPr lang="en-US" sz="4800">
                <a:solidFill>
                  <a:schemeClr val="bg1"/>
                </a:solidFill>
              </a:rPr>
            </a:br>
            <a:r>
              <a:rPr lang="en-US" sz="480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$3,119,496</a:t>
            </a:r>
          </a:p>
          <a:p>
            <a:r>
              <a:rPr lang="en-US" dirty="0">
                <a:solidFill>
                  <a:schemeClr val="dk1"/>
                </a:solidFill>
              </a:rPr>
              <a:t>LOWER THRESHOLD 25%    =</a:t>
            </a:r>
            <a:r>
              <a:rPr lang="en-US" dirty="0"/>
              <a:t> $2,960,000</a:t>
            </a:r>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$605,000 /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5.0%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$42M </a:t>
            </a:r>
            <a:r>
              <a:rPr lang="en-US" dirty="0"/>
              <a:t> </a:t>
            </a:r>
          </a:p>
        </p:txBody>
      </p:sp>
      <p:cxnSp>
        <p:nvCxnSpPr>
          <p:cNvPr id="15" name="Connector: Elbow 14">
            <a:extLst>
              <a:ext uri="{FF2B5EF4-FFF2-40B4-BE49-F238E27FC236}">
                <a16:creationId xmlns:a16="http://schemas.microsoft.com/office/drawing/2014/main" id="{38ECEABB-480D-7B23-3F90-B594973F51CD}"/>
              </a:ext>
            </a:extLst>
          </p:cNvPr>
          <p:cNvCxnSpPr>
            <a:cxnSpLocks/>
          </p:cNvCxnSpPr>
          <p:nvPr/>
        </p:nvCxnSpPr>
        <p:spPr>
          <a:xfrm>
            <a:off x="4457701" y="2959537"/>
            <a:ext cx="3552824" cy="871835"/>
          </a:xfrm>
          <a:prstGeom prst="bentConnector3">
            <a:avLst>
              <a:gd name="adj1" fmla="val 100670"/>
            </a:avLst>
          </a:prstGeom>
          <a:ln>
            <a:tailEnd type="triangle"/>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F52963AB-EE44-3A4B-6B45-2A20DD313242}"/>
              </a:ext>
            </a:extLst>
          </p:cNvPr>
          <p:cNvPicPr>
            <a:picLocks noChangeAspect="1"/>
          </p:cNvPicPr>
          <p:nvPr/>
        </p:nvPicPr>
        <p:blipFill>
          <a:blip r:embed="rId4"/>
          <a:stretch>
            <a:fillRect/>
          </a:stretch>
        </p:blipFill>
        <p:spPr>
          <a:xfrm>
            <a:off x="6598984" y="3884757"/>
            <a:ext cx="2876550" cy="1219200"/>
          </a:xfrm>
          <a:prstGeom prst="rect">
            <a:avLst/>
          </a:prstGeom>
        </p:spPr>
      </p:pic>
      <p:sp>
        <p:nvSpPr>
          <p:cNvPr id="9" name="TextBox 8">
            <a:extLst>
              <a:ext uri="{FF2B5EF4-FFF2-40B4-BE49-F238E27FC236}">
                <a16:creationId xmlns:a16="http://schemas.microsoft.com/office/drawing/2014/main" id="{DEBAAB4C-E557-1C99-BDB7-23CF1C1A02D3}"/>
              </a:ext>
            </a:extLst>
          </p:cNvPr>
          <p:cNvSpPr txBox="1"/>
          <p:nvPr/>
        </p:nvSpPr>
        <p:spPr>
          <a:xfrm>
            <a:off x="7667625" y="1724024"/>
            <a:ext cx="4038599" cy="369332"/>
          </a:xfrm>
          <a:prstGeom prst="rect">
            <a:avLst/>
          </a:prstGeom>
          <a:noFill/>
        </p:spPr>
        <p:txBody>
          <a:bodyPr wrap="square" rtlCol="0">
            <a:spAutoFit/>
          </a:bodyPr>
          <a:lstStyle/>
          <a:p>
            <a:r>
              <a:rPr lang="en-US" b="1" dirty="0"/>
              <a:t>A sales growth of 1.9% is forecasted.</a:t>
            </a:r>
          </a:p>
        </p:txBody>
      </p:sp>
    </p:spTree>
    <p:extLst>
      <p:ext uri="{BB962C8B-B14F-4D97-AF65-F5344CB8AC3E}">
        <p14:creationId xmlns:p14="http://schemas.microsoft.com/office/powerpoint/2010/main" val="73278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5CB4-445B-2C07-C63B-9EE95A488FFA}"/>
              </a:ext>
            </a:extLst>
          </p:cNvPr>
          <p:cNvSpPr>
            <a:spLocks noGrp="1"/>
          </p:cNvSpPr>
          <p:nvPr>
            <p:ph type="ctrTitle"/>
          </p:nvPr>
        </p:nvSpPr>
        <p:spPr>
          <a:xfrm>
            <a:off x="0" y="27095"/>
            <a:ext cx="12192000" cy="1389723"/>
          </a:xfrm>
          <a:solidFill>
            <a:schemeClr val="accent1"/>
          </a:solidFill>
        </p:spPr>
        <p:txBody>
          <a:bodyPr>
            <a:normAutofit fontScale="90000"/>
          </a:bodyPr>
          <a:lstStyle/>
          <a:p>
            <a:r>
              <a:rPr lang="en-US" sz="4800" dirty="0">
                <a:solidFill>
                  <a:schemeClr val="bg1"/>
                </a:solidFill>
              </a:rPr>
              <a:t>        WATER LONG TERM FINANCIAL MODEL </a:t>
            </a:r>
            <a:br>
              <a:rPr lang="en-US" sz="4800" dirty="0">
                <a:solidFill>
                  <a:schemeClr val="bg1"/>
                </a:solidFill>
              </a:rPr>
            </a:br>
            <a:r>
              <a:rPr lang="en-US" sz="4800" dirty="0">
                <a:solidFill>
                  <a:schemeClr val="bg1"/>
                </a:solidFill>
              </a:rPr>
              <a:t>  (WLTFM) STRATEGY </a:t>
            </a:r>
          </a:p>
        </p:txBody>
      </p:sp>
      <p:pic>
        <p:nvPicPr>
          <p:cNvPr id="4" name="Picture 3">
            <a:extLst>
              <a:ext uri="{FF2B5EF4-FFF2-40B4-BE49-F238E27FC236}">
                <a16:creationId xmlns:a16="http://schemas.microsoft.com/office/drawing/2014/main" id="{49906C20-480A-C360-90EC-89E758AD40D2}"/>
              </a:ext>
            </a:extLst>
          </p:cNvPr>
          <p:cNvPicPr>
            <a:picLocks noChangeAspect="1"/>
          </p:cNvPicPr>
          <p:nvPr/>
        </p:nvPicPr>
        <p:blipFill>
          <a:blip r:embed="rId3"/>
          <a:stretch>
            <a:fillRect/>
          </a:stretch>
        </p:blipFill>
        <p:spPr>
          <a:xfrm>
            <a:off x="25028" y="90427"/>
            <a:ext cx="1097375" cy="1286367"/>
          </a:xfrm>
          <a:prstGeom prst="rect">
            <a:avLst/>
          </a:prstGeom>
        </p:spPr>
      </p:pic>
      <p:sp>
        <p:nvSpPr>
          <p:cNvPr id="3" name="TextBox 2">
            <a:extLst>
              <a:ext uri="{FF2B5EF4-FFF2-40B4-BE49-F238E27FC236}">
                <a16:creationId xmlns:a16="http://schemas.microsoft.com/office/drawing/2014/main" id="{D662EB35-EA6B-555C-6D35-2778670B16A3}"/>
              </a:ext>
            </a:extLst>
          </p:cNvPr>
          <p:cNvSpPr txBox="1"/>
          <p:nvPr/>
        </p:nvSpPr>
        <p:spPr>
          <a:xfrm>
            <a:off x="152401" y="1609725"/>
            <a:ext cx="4286250" cy="923330"/>
          </a:xfrm>
          <a:prstGeom prst="rect">
            <a:avLst/>
          </a:prstGeom>
          <a:noFill/>
          <a:ln w="38100">
            <a:solidFill>
              <a:schemeClr val="accent1">
                <a:shade val="15000"/>
              </a:schemeClr>
            </a:solidFill>
          </a:ln>
        </p:spPr>
        <p:txBody>
          <a:bodyPr wrap="square" rtlCol="0">
            <a:spAutoFit/>
          </a:bodyPr>
          <a:lstStyle/>
          <a:p>
            <a:r>
              <a:rPr lang="en-US" dirty="0"/>
              <a:t>EOFY2024 FUND BALANCE = </a:t>
            </a:r>
            <a:r>
              <a:rPr lang="en-US" sz="1800" kern="1200" dirty="0">
                <a:solidFill>
                  <a:schemeClr val="dk1"/>
                </a:solidFill>
                <a:effectLst/>
                <a:latin typeface="+mn-lt"/>
                <a:ea typeface="+mn-ea"/>
                <a:cs typeface="+mn-cs"/>
              </a:rPr>
              <a:t>$5,419,496</a:t>
            </a:r>
          </a:p>
          <a:p>
            <a:r>
              <a:rPr lang="en-US" dirty="0">
                <a:solidFill>
                  <a:schemeClr val="dk1"/>
                </a:solidFill>
              </a:rPr>
              <a:t>EOFY2025 FUND BALANCE = $3,119,496</a:t>
            </a:r>
          </a:p>
          <a:p>
            <a:r>
              <a:rPr lang="en-US" dirty="0">
                <a:solidFill>
                  <a:schemeClr val="dk1"/>
                </a:solidFill>
              </a:rPr>
              <a:t>LOWER THRESHOLD 25%    =</a:t>
            </a:r>
            <a:r>
              <a:rPr lang="en-US" dirty="0"/>
              <a:t> $2,960,000</a:t>
            </a:r>
            <a:r>
              <a:rPr lang="en-US" dirty="0">
                <a:solidFill>
                  <a:schemeClr val="dk1"/>
                </a:solidFill>
              </a:rPr>
              <a:t>             </a:t>
            </a:r>
            <a:endParaRPr lang="en-US" dirty="0"/>
          </a:p>
        </p:txBody>
      </p:sp>
      <p:sp>
        <p:nvSpPr>
          <p:cNvPr id="5" name="TextBox 4">
            <a:extLst>
              <a:ext uri="{FF2B5EF4-FFF2-40B4-BE49-F238E27FC236}">
                <a16:creationId xmlns:a16="http://schemas.microsoft.com/office/drawing/2014/main" id="{B21071BA-01DD-EB36-4100-DF55BF55F9A7}"/>
              </a:ext>
            </a:extLst>
          </p:cNvPr>
          <p:cNvSpPr txBox="1"/>
          <p:nvPr/>
        </p:nvSpPr>
        <p:spPr>
          <a:xfrm>
            <a:off x="161926" y="2752725"/>
            <a:ext cx="4286250" cy="369332"/>
          </a:xfrm>
          <a:prstGeom prst="rect">
            <a:avLst/>
          </a:prstGeom>
          <a:noFill/>
          <a:ln w="38100">
            <a:solidFill>
              <a:schemeClr val="accent1">
                <a:shade val="15000"/>
              </a:schemeClr>
            </a:solidFill>
          </a:ln>
        </p:spPr>
        <p:txBody>
          <a:bodyPr wrap="square" rtlCol="0">
            <a:spAutoFit/>
          </a:bodyPr>
          <a:lstStyle/>
          <a:p>
            <a:r>
              <a:rPr lang="en-US" dirty="0"/>
              <a:t>SALES GROWTH </a:t>
            </a:r>
            <a:r>
              <a:rPr lang="en-US" dirty="0">
                <a:solidFill>
                  <a:schemeClr val="dk1"/>
                </a:solidFill>
              </a:rPr>
              <a:t>= </a:t>
            </a:r>
            <a:r>
              <a:rPr lang="en-US" dirty="0"/>
              <a:t>1.90%</a:t>
            </a:r>
            <a:r>
              <a:rPr lang="en-US" dirty="0">
                <a:solidFill>
                  <a:schemeClr val="dk1"/>
                </a:solidFill>
              </a:rPr>
              <a:t> / YR.</a:t>
            </a:r>
            <a:r>
              <a:rPr lang="en-US" dirty="0"/>
              <a:t> </a:t>
            </a:r>
          </a:p>
        </p:txBody>
      </p:sp>
      <p:sp>
        <p:nvSpPr>
          <p:cNvPr id="6" name="TextBox 5">
            <a:extLst>
              <a:ext uri="{FF2B5EF4-FFF2-40B4-BE49-F238E27FC236}">
                <a16:creationId xmlns:a16="http://schemas.microsoft.com/office/drawing/2014/main" id="{09A4E902-2767-2E76-7F4B-DF15252BD076}"/>
              </a:ext>
            </a:extLst>
          </p:cNvPr>
          <p:cNvSpPr txBox="1"/>
          <p:nvPr/>
        </p:nvSpPr>
        <p:spPr>
          <a:xfrm>
            <a:off x="133351" y="3419475"/>
            <a:ext cx="4286250" cy="369332"/>
          </a:xfrm>
          <a:prstGeom prst="rect">
            <a:avLst/>
          </a:prstGeom>
          <a:noFill/>
          <a:ln w="38100">
            <a:solidFill>
              <a:schemeClr val="accent1">
                <a:shade val="15000"/>
              </a:schemeClr>
            </a:solidFill>
          </a:ln>
        </p:spPr>
        <p:txBody>
          <a:bodyPr wrap="square" rtlCol="0">
            <a:spAutoFit/>
          </a:bodyPr>
          <a:lstStyle/>
          <a:p>
            <a:r>
              <a:rPr lang="en-US" dirty="0"/>
              <a:t>NON-SALES REVENUE </a:t>
            </a:r>
            <a:r>
              <a:rPr lang="en-US" dirty="0">
                <a:solidFill>
                  <a:schemeClr val="dk1"/>
                </a:solidFill>
              </a:rPr>
              <a:t>= </a:t>
            </a:r>
            <a:r>
              <a:rPr lang="en-US" dirty="0"/>
              <a:t>$605,000 </a:t>
            </a:r>
            <a:r>
              <a:rPr lang="en-US" dirty="0">
                <a:solidFill>
                  <a:schemeClr val="dk1"/>
                </a:solidFill>
              </a:rPr>
              <a:t>/ YR. </a:t>
            </a:r>
            <a:r>
              <a:rPr lang="en-US" dirty="0"/>
              <a:t> </a:t>
            </a:r>
          </a:p>
        </p:txBody>
      </p:sp>
      <p:sp>
        <p:nvSpPr>
          <p:cNvPr id="8" name="TextBox 7">
            <a:extLst>
              <a:ext uri="{FF2B5EF4-FFF2-40B4-BE49-F238E27FC236}">
                <a16:creationId xmlns:a16="http://schemas.microsoft.com/office/drawing/2014/main" id="{14BF8CF4-21FF-C11E-BFED-901C6E705A7B}"/>
              </a:ext>
            </a:extLst>
          </p:cNvPr>
          <p:cNvSpPr txBox="1"/>
          <p:nvPr/>
        </p:nvSpPr>
        <p:spPr>
          <a:xfrm>
            <a:off x="142876" y="412432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EXPENSE INFLATION = 5.0% / YR. </a:t>
            </a:r>
            <a:r>
              <a:rPr lang="en-US" dirty="0"/>
              <a:t> </a:t>
            </a:r>
          </a:p>
        </p:txBody>
      </p:sp>
      <p:sp>
        <p:nvSpPr>
          <p:cNvPr id="10" name="TextBox 9">
            <a:extLst>
              <a:ext uri="{FF2B5EF4-FFF2-40B4-BE49-F238E27FC236}">
                <a16:creationId xmlns:a16="http://schemas.microsoft.com/office/drawing/2014/main" id="{2C1E15C8-D705-A0A4-2D14-5ACE57656977}"/>
              </a:ext>
            </a:extLst>
          </p:cNvPr>
          <p:cNvSpPr txBox="1"/>
          <p:nvPr/>
        </p:nvSpPr>
        <p:spPr>
          <a:xfrm>
            <a:off x="133351" y="4800600"/>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ACSO = </a:t>
            </a:r>
            <a:r>
              <a:rPr lang="en-US" sz="1800" dirty="0"/>
              <a:t>$5,487,882+ / YR.-- CIP</a:t>
            </a:r>
            <a:r>
              <a:rPr lang="en-US" dirty="0">
                <a:solidFill>
                  <a:schemeClr val="dk1"/>
                </a:solidFill>
              </a:rPr>
              <a:t>  </a:t>
            </a:r>
            <a:r>
              <a:rPr lang="en-US" dirty="0"/>
              <a:t> </a:t>
            </a:r>
          </a:p>
        </p:txBody>
      </p:sp>
      <p:sp>
        <p:nvSpPr>
          <p:cNvPr id="11" name="TextBox 10">
            <a:extLst>
              <a:ext uri="{FF2B5EF4-FFF2-40B4-BE49-F238E27FC236}">
                <a16:creationId xmlns:a16="http://schemas.microsoft.com/office/drawing/2014/main" id="{435CDF83-9D82-E7C4-4699-D07B60336DAB}"/>
              </a:ext>
            </a:extLst>
          </p:cNvPr>
          <p:cNvSpPr txBox="1"/>
          <p:nvPr/>
        </p:nvSpPr>
        <p:spPr>
          <a:xfrm>
            <a:off x="123826" y="5514975"/>
            <a:ext cx="4286250" cy="369332"/>
          </a:xfrm>
          <a:prstGeom prst="rect">
            <a:avLst/>
          </a:prstGeom>
          <a:noFill/>
          <a:ln w="38100">
            <a:solidFill>
              <a:schemeClr val="accent1">
                <a:shade val="15000"/>
              </a:schemeClr>
            </a:solidFill>
          </a:ln>
        </p:spPr>
        <p:txBody>
          <a:bodyPr wrap="square" rtlCol="0">
            <a:spAutoFit/>
          </a:bodyPr>
          <a:lstStyle/>
          <a:p>
            <a:r>
              <a:rPr lang="en-US" dirty="0">
                <a:solidFill>
                  <a:schemeClr val="dk1"/>
                </a:solidFill>
              </a:rPr>
              <a:t>CAPITAL EXPANSION BY DEBT $42M  </a:t>
            </a:r>
            <a:r>
              <a:rPr lang="en-US" dirty="0"/>
              <a:t> </a:t>
            </a:r>
          </a:p>
        </p:txBody>
      </p:sp>
      <p:cxnSp>
        <p:nvCxnSpPr>
          <p:cNvPr id="15" name="Connector: Elbow 14">
            <a:extLst>
              <a:ext uri="{FF2B5EF4-FFF2-40B4-BE49-F238E27FC236}">
                <a16:creationId xmlns:a16="http://schemas.microsoft.com/office/drawing/2014/main" id="{38ECEABB-480D-7B23-3F90-B594973F51CD}"/>
              </a:ext>
            </a:extLst>
          </p:cNvPr>
          <p:cNvCxnSpPr>
            <a:cxnSpLocks/>
          </p:cNvCxnSpPr>
          <p:nvPr/>
        </p:nvCxnSpPr>
        <p:spPr>
          <a:xfrm>
            <a:off x="4457701" y="3607237"/>
            <a:ext cx="3552824" cy="871835"/>
          </a:xfrm>
          <a:prstGeom prst="bentConnector3">
            <a:avLst>
              <a:gd name="adj1" fmla="val 100670"/>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ED64194F-54F6-79DF-4B75-66365348E350}"/>
              </a:ext>
            </a:extLst>
          </p:cNvPr>
          <p:cNvPicPr>
            <a:picLocks noChangeAspect="1"/>
          </p:cNvPicPr>
          <p:nvPr/>
        </p:nvPicPr>
        <p:blipFill>
          <a:blip r:embed="rId4"/>
          <a:stretch>
            <a:fillRect/>
          </a:stretch>
        </p:blipFill>
        <p:spPr>
          <a:xfrm>
            <a:off x="4981575" y="4487985"/>
            <a:ext cx="6055992" cy="1419373"/>
          </a:xfrm>
          <a:prstGeom prst="rect">
            <a:avLst/>
          </a:prstGeom>
        </p:spPr>
      </p:pic>
      <p:sp>
        <p:nvSpPr>
          <p:cNvPr id="7" name="TextBox 6">
            <a:extLst>
              <a:ext uri="{FF2B5EF4-FFF2-40B4-BE49-F238E27FC236}">
                <a16:creationId xmlns:a16="http://schemas.microsoft.com/office/drawing/2014/main" id="{8A1145C9-2083-7B72-D2DB-2DF83B0D4969}"/>
              </a:ext>
            </a:extLst>
          </p:cNvPr>
          <p:cNvSpPr txBox="1"/>
          <p:nvPr/>
        </p:nvSpPr>
        <p:spPr>
          <a:xfrm>
            <a:off x="5295900" y="2237362"/>
            <a:ext cx="6367563" cy="646331"/>
          </a:xfrm>
          <a:prstGeom prst="rect">
            <a:avLst/>
          </a:prstGeom>
          <a:noFill/>
        </p:spPr>
        <p:txBody>
          <a:bodyPr wrap="square" rtlCol="0">
            <a:spAutoFit/>
          </a:bodyPr>
          <a:lstStyle/>
          <a:p>
            <a:r>
              <a:rPr lang="en-US" b="1" dirty="0"/>
              <a:t>This non-sales revenue is volatile in historic trending, and we therefore forecast  $605,000 per year with zero inflation. </a:t>
            </a:r>
          </a:p>
        </p:txBody>
      </p:sp>
    </p:spTree>
    <p:extLst>
      <p:ext uri="{BB962C8B-B14F-4D97-AF65-F5344CB8AC3E}">
        <p14:creationId xmlns:p14="http://schemas.microsoft.com/office/powerpoint/2010/main" val="3387368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1357</TotalTime>
  <Words>2301</Words>
  <Application>Microsoft Office PowerPoint</Application>
  <PresentationFormat>Widescreen</PresentationFormat>
  <Paragraphs>349</Paragraphs>
  <Slides>25</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Aptos</vt:lpstr>
      <vt:lpstr>Aptos Display</vt:lpstr>
      <vt:lpstr>Arial</vt:lpstr>
      <vt:lpstr>Office Theme</vt:lpstr>
      <vt:lpstr>                  CITY OF HARRISONBURG, VIRGINIA                     DEPARTMENT OF PUBLIC UTILTIES                   LONG TERM FINANCIAL MODELS (LTFM)                                              FY2025  </vt:lpstr>
      <vt:lpstr>                  HARRISONBURG, VIRGINIA              LONG TERM FINANCIAL MODEL   </vt:lpstr>
      <vt:lpstr>                  HARRISONBURG, VIRGINIA              LONG TERM FINANCIAL MODEL   </vt:lpstr>
      <vt:lpstr>PowerPoint Presentation</vt:lpstr>
      <vt:lpstr>        WATER LONG TERM FINANCIAL MODEL                                          (WLTFM)</vt:lpstr>
      <vt:lpstr>        WATER LONG TERM FINANCIAL MODEL    (WLTFM) STRATEGY </vt:lpstr>
      <vt:lpstr>        WATER LONG TERM FINANCIAL MODEL    (WLTFM) STRATEGY </vt:lpstr>
      <vt:lpstr>        WATER LONG TERM FINANCIAL MODEL    (WLTFM) STRATEGY </vt:lpstr>
      <vt:lpstr>        WATER LONG TERM FINANCIAL MODEL    (WLTFM) STRATEGY </vt:lpstr>
      <vt:lpstr>        WATER LONG TERM FINANCIAL MODEL    (WLTFM) STRATEGY </vt:lpstr>
      <vt:lpstr>        WATER LONG TERM FINANCIAL MODEL    (WLTFM) STRATEGY </vt:lpstr>
      <vt:lpstr>        WATER LONG TERM FINANCIAL MODEL    (WLTFM) STRATEGY </vt:lpstr>
      <vt:lpstr>        WATER LONG TERM FINANCIAL MODEL    (WLTFM) STRATEGY </vt:lpstr>
      <vt:lpstr>        WATER LONG TERM FINANCIAL MODEL    (WLTFM) STRATEGY </vt:lpstr>
      <vt:lpstr>        SEWER LONG TERM FINANCIAL MODEL                                           (SLTFM) </vt:lpstr>
      <vt:lpstr>        SEWER LONG TERM FINANCIAL MODEL    (SLTFM) STRATEGY </vt:lpstr>
      <vt:lpstr>        SEWER LONG TERM FINANCIAL MODEL    (SLTFM) STRATEGY </vt:lpstr>
      <vt:lpstr>        SEWER LONG TERM FINANCIAL MODEL    (SLTFM) STRATEGY </vt:lpstr>
      <vt:lpstr>        SEWER LONG TERM FINANCIAL MODEL    (SLTFM) STRATEGY </vt:lpstr>
      <vt:lpstr>        SEWER LONG TERM FINANCIAL MODEL    (SLTFM) STRATEGY </vt:lpstr>
      <vt:lpstr>        SEWER LONG TERM FINANCIAL MODEL    (SLTFM) STRATEGY </vt:lpstr>
      <vt:lpstr>        SEWER LONG TERM FINANCIAL MODEL    (SLTFM) STRATEGY </vt:lpstr>
      <vt:lpstr>        SEWER LONG TERM FINANCIAL MODEL    (SLTFM) STRATEGY </vt:lpstr>
      <vt:lpstr>Water &amp; Sewer Rate Structuring for Affordability</vt:lpstr>
      <vt:lpstr>Water &amp; Sewer Rate Structuring for Affordability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 INPUT:  COMMUNITY GROWTH</dc:title>
  <dc:creator>Mike Collins</dc:creator>
  <cp:lastModifiedBy>Mike Collins</cp:lastModifiedBy>
  <cp:revision>19</cp:revision>
  <cp:lastPrinted>2024-12-02T13:52:36Z</cp:lastPrinted>
  <dcterms:created xsi:type="dcterms:W3CDTF">2024-07-12T13:24:42Z</dcterms:created>
  <dcterms:modified xsi:type="dcterms:W3CDTF">2024-12-05T19:33:40Z</dcterms:modified>
</cp:coreProperties>
</file>