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handoutMasterIdLst>
    <p:handoutMasterId r:id="rId7"/>
  </p:handoutMasterIdLst>
  <p:sldIdLst>
    <p:sldId id="290"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B347A8-9765-A4C3-5464-E43998E04CB8}" name="Smedsrud, Marisa J. (GSFC-E3)[RSES]" initials="MS" userId="S::mjsmedsr@ndc.nasa.gov::1b1cb6bd-eaaa-4051-8cbf-4cc1e9d80411" providerId="AD"/>
  <p188:author id="{9B671DC4-F867-8520-73EF-EAFB98317814}" name="Hunter, Shanise Y. (LARC-E3)[SSAI DEVELOP]" initials="HSY(ED" userId="S::syhunter@ndc.nasa.gov::4313d2d7-74c6-49cc-8409-3769577baa24" providerId="AD"/>
  <p188:author id="{F79B30E1-068E-4690-E61A-1C3893E17B52}" name="Ella B. Haugen" initials="EH" userId="S::ella.b.haugen@ama-inc.com::033d5d25-a06b-46cf-9bde-a7ff26ed4bd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32ED"/>
    <a:srgbClr val="8A5A9A"/>
    <a:srgbClr val="C897F8"/>
    <a:srgbClr val="DEBAFF"/>
    <a:srgbClr val="DEBDFC"/>
    <a:srgbClr val="D8BAF5"/>
    <a:srgbClr val="6B5999"/>
    <a:srgbClr val="895999"/>
    <a:srgbClr val="236F99"/>
    <a:srgbClr val="9DB2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09DD64-FE67-4BAD-B8CE-E9FFA0C2F247}" v="70" dt="2025-03-28T19:05:13.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 d="100"/>
          <a:sy n="20" d="100"/>
        </p:scale>
        <p:origin x="3084" y="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30F95-6DE0-4645-A35B-EBF94E3830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4F310-8EDA-4E5B-9D2A-ECDAB675E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43FA0-962B-44DB-B485-8C7CB4CC3BEF}" type="datetimeFigureOut">
              <a:rPr lang="en-US" smtClean="0"/>
              <a:t>6/17/2025</a:t>
            </a:fld>
            <a:endParaRPr lang="en-US"/>
          </a:p>
        </p:txBody>
      </p:sp>
      <p:sp>
        <p:nvSpPr>
          <p:cNvPr id="4" name="Footer Placeholder 3">
            <a:extLst>
              <a:ext uri="{FF2B5EF4-FFF2-40B4-BE49-F238E27FC236}">
                <a16:creationId xmlns:a16="http://schemas.microsoft.com/office/drawing/2014/main" id="{AF14E4EB-4AD3-45E9-A4B1-C1A36188A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843508-7985-4F58-B93B-78BA1AE70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AB051-B52A-4D88-B681-DCE3F7753CB8}" type="slidenum">
              <a:rPr lang="en-US" smtClean="0"/>
              <a:t>‹#›</a:t>
            </a:fld>
            <a:endParaRPr lang="en-US"/>
          </a:p>
        </p:txBody>
      </p:sp>
    </p:spTree>
    <p:extLst>
      <p:ext uri="{BB962C8B-B14F-4D97-AF65-F5344CB8AC3E}">
        <p14:creationId xmlns:p14="http://schemas.microsoft.com/office/powerpoint/2010/main" val="2113908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61DB3-DD25-4C00-A9A8-4442B2C215F8}" type="datetimeFigureOut">
              <a:rPr lang="en-US" smtClean="0"/>
              <a:t>6/17/2025</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278AE-5FD8-42EA-BE75-6A373D076E0F}" type="slidenum">
              <a:rPr lang="en-US" smtClean="0"/>
              <a:t>‹#›</a:t>
            </a:fld>
            <a:endParaRPr lang="en-US"/>
          </a:p>
        </p:txBody>
      </p:sp>
    </p:spTree>
    <p:extLst>
      <p:ext uri="{BB962C8B-B14F-4D97-AF65-F5344CB8AC3E}">
        <p14:creationId xmlns:p14="http://schemas.microsoft.com/office/powerpoint/2010/main" val="3183847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5278AE-5FD8-42EA-BE75-6A373D076E0F}" type="slidenum">
              <a:rPr lang="en-US" smtClean="0"/>
              <a:t>1</a:t>
            </a:fld>
            <a:endParaRPr lang="en-US"/>
          </a:p>
        </p:txBody>
      </p:sp>
    </p:spTree>
    <p:extLst>
      <p:ext uri="{BB962C8B-B14F-4D97-AF65-F5344CB8AC3E}">
        <p14:creationId xmlns:p14="http://schemas.microsoft.com/office/powerpoint/2010/main" val="2454848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Blank - Agriculture &amp; Food Security">
    <p:spTree>
      <p:nvGrpSpPr>
        <p:cNvPr id="1" name=""/>
        <p:cNvGrpSpPr/>
        <p:nvPr/>
      </p:nvGrpSpPr>
      <p:grpSpPr>
        <a:xfrm>
          <a:off x="0" y="0"/>
          <a:ext cx="0" cy="0"/>
          <a:chOff x="0" y="0"/>
          <a:chExt cx="0" cy="0"/>
        </a:xfrm>
      </p:grpSpPr>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8" name="Text Placeholder 7">
            <a:extLst>
              <a:ext uri="{FF2B5EF4-FFF2-40B4-BE49-F238E27FC236}">
                <a16:creationId xmlns:a16="http://schemas.microsoft.com/office/drawing/2014/main" id="{7F79F074-C7B5-64C6-5271-738CF499002D}"/>
              </a:ext>
            </a:extLst>
          </p:cNvPr>
          <p:cNvSpPr>
            <a:spLocks noGrp="1"/>
          </p:cNvSpPr>
          <p:nvPr>
            <p:ph type="body" sz="quarter" idx="10" hasCustomPrompt="1"/>
          </p:nvPr>
        </p:nvSpPr>
        <p:spPr>
          <a:xfrm>
            <a:off x="951596" y="898525"/>
            <a:ext cx="21756004" cy="1600992"/>
          </a:xfrm>
        </p:spPr>
        <p:txBody>
          <a:bodyPr>
            <a:normAutofit/>
          </a:bodyPr>
          <a:lstStyle>
            <a:lvl1pPr marL="0" indent="0">
              <a:buNone/>
              <a:defRPr sz="7200" b="1">
                <a:solidFill>
                  <a:srgbClr val="8A5A9A"/>
                </a:solidFill>
              </a:defRPr>
            </a:lvl1pPr>
          </a:lstStyle>
          <a:p>
            <a:pPr lvl="0"/>
            <a:r>
              <a:rPr lang="en-US"/>
              <a:t>Study Area Health &amp; Air Quality</a:t>
            </a:r>
          </a:p>
        </p:txBody>
      </p:sp>
      <p:sp>
        <p:nvSpPr>
          <p:cNvPr id="4" name="Text Placeholder 7">
            <a:extLst>
              <a:ext uri="{FF2B5EF4-FFF2-40B4-BE49-F238E27FC236}">
                <a16:creationId xmlns:a16="http://schemas.microsoft.com/office/drawing/2014/main" id="{27F60BA9-A152-D388-AB29-2A57FEEB1541}"/>
              </a:ext>
            </a:extLst>
          </p:cNvPr>
          <p:cNvSpPr>
            <a:spLocks noGrp="1"/>
          </p:cNvSpPr>
          <p:nvPr>
            <p:ph type="body" sz="quarter" idx="13" hasCustomPrompt="1"/>
          </p:nvPr>
        </p:nvSpPr>
        <p:spPr>
          <a:xfrm>
            <a:off x="951596" y="2707983"/>
            <a:ext cx="21756004" cy="1731749"/>
          </a:xfrm>
        </p:spPr>
        <p:txBody>
          <a:bodyPr>
            <a:normAutofit/>
          </a:bodyPr>
          <a:lstStyle>
            <a:lvl1pPr marL="0" indent="0">
              <a:spcBef>
                <a:spcPts val="0"/>
              </a:spcBef>
              <a:buNone/>
              <a:defRPr sz="5000" b="0">
                <a:solidFill>
                  <a:schemeClr val="tx1">
                    <a:lumMod val="75000"/>
                    <a:lumOff val="25000"/>
                  </a:schemeClr>
                </a:solidFill>
              </a:defRPr>
            </a:lvl1pPr>
          </a:lstStyle>
          <a:p>
            <a:pPr lvl="0"/>
            <a:r>
              <a:rPr lang="en-US"/>
              <a:t>Project Subtitle</a:t>
            </a:r>
          </a:p>
        </p:txBody>
      </p:sp>
      <p:cxnSp>
        <p:nvCxnSpPr>
          <p:cNvPr id="6" name="Straight Connector 5">
            <a:extLst>
              <a:ext uri="{FF2B5EF4-FFF2-40B4-BE49-F238E27FC236}">
                <a16:creationId xmlns:a16="http://schemas.microsoft.com/office/drawing/2014/main" id="{0F8DD8F2-4045-28D7-0AA0-C0F75C99C7E8}"/>
              </a:ext>
            </a:extLst>
          </p:cNvPr>
          <p:cNvCxnSpPr>
            <a:cxnSpLocks/>
          </p:cNvCxnSpPr>
          <p:nvPr userDrawn="1"/>
        </p:nvCxnSpPr>
        <p:spPr>
          <a:xfrm>
            <a:off x="1059543" y="4215062"/>
            <a:ext cx="25258032" cy="0"/>
          </a:xfrm>
          <a:prstGeom prst="line">
            <a:avLst/>
          </a:prstGeom>
          <a:ln w="57150" cap="sq" cmpd="sng">
            <a:solidFill>
              <a:srgbClr val="8A5A9A"/>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9" name="Hexagon 8">
            <a:extLst>
              <a:ext uri="{FF2B5EF4-FFF2-40B4-BE49-F238E27FC236}">
                <a16:creationId xmlns:a16="http://schemas.microsoft.com/office/drawing/2014/main" id="{C66F3DFE-0DAF-AA09-1A97-68C9B68ED465}"/>
              </a:ext>
            </a:extLst>
          </p:cNvPr>
          <p:cNvSpPr/>
          <p:nvPr userDrawn="1"/>
        </p:nvSpPr>
        <p:spPr>
          <a:xfrm>
            <a:off x="884686" y="33668190"/>
            <a:ext cx="25644767" cy="945113"/>
          </a:xfrm>
          <a:prstGeom prst="hexagon">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hidden="1">
            <a:extLst>
              <a:ext uri="{FF2B5EF4-FFF2-40B4-BE49-F238E27FC236}">
                <a16:creationId xmlns:a16="http://schemas.microsoft.com/office/drawing/2014/main" id="{3DC00D21-FFD6-CB04-269E-C73ECA759D76}"/>
              </a:ext>
            </a:extLst>
          </p:cNvPr>
          <p:cNvSpPr/>
          <p:nvPr userDrawn="1"/>
        </p:nvSpPr>
        <p:spPr>
          <a:xfrm>
            <a:off x="893617" y="33423594"/>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13" name="Rectangle 12">
            <a:extLst>
              <a:ext uri="{FF2B5EF4-FFF2-40B4-BE49-F238E27FC236}">
                <a16:creationId xmlns:a16="http://schemas.microsoft.com/office/drawing/2014/main" id="{77E215A0-CAC8-F928-F289-8804576F388E}"/>
              </a:ext>
            </a:extLst>
          </p:cNvPr>
          <p:cNvSpPr/>
          <p:nvPr userDrawn="1"/>
        </p:nvSpPr>
        <p:spPr>
          <a:xfrm>
            <a:off x="893617" y="34655263"/>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grpSp>
        <p:nvGrpSpPr>
          <p:cNvPr id="15" name="Group 14">
            <a:extLst>
              <a:ext uri="{FF2B5EF4-FFF2-40B4-BE49-F238E27FC236}">
                <a16:creationId xmlns:a16="http://schemas.microsoft.com/office/drawing/2014/main" id="{4530CF01-49A4-BF69-0C5D-FF9BF5B7778E}"/>
              </a:ext>
            </a:extLst>
          </p:cNvPr>
          <p:cNvGrpSpPr/>
          <p:nvPr userDrawn="1"/>
        </p:nvGrpSpPr>
        <p:grpSpPr>
          <a:xfrm>
            <a:off x="24565821" y="33082292"/>
            <a:ext cx="1981493" cy="1981493"/>
            <a:chOff x="-7071360" y="11654120"/>
            <a:chExt cx="3202416" cy="3202416"/>
          </a:xfrm>
        </p:grpSpPr>
        <p:sp>
          <p:nvSpPr>
            <p:cNvPr id="16" name="Oval 15">
              <a:extLst>
                <a:ext uri="{FF2B5EF4-FFF2-40B4-BE49-F238E27FC236}">
                  <a16:creationId xmlns:a16="http://schemas.microsoft.com/office/drawing/2014/main" id="{63EAB6C9-C70C-7C6E-66FB-0BED3C9582FD}"/>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text, sign, device, meter&#10;&#10;Description automatically generated">
              <a:extLst>
                <a:ext uri="{FF2B5EF4-FFF2-40B4-BE49-F238E27FC236}">
                  <a16:creationId xmlns:a16="http://schemas.microsoft.com/office/drawing/2014/main" id="{5D487FCE-714F-F48E-D8F6-48B7B4B6D1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21" name="Text Placeholder 7">
            <a:extLst>
              <a:ext uri="{FF2B5EF4-FFF2-40B4-BE49-F238E27FC236}">
                <a16:creationId xmlns:a16="http://schemas.microsoft.com/office/drawing/2014/main" id="{F76C439C-C0A8-C234-7165-1A7FA058E919}"/>
              </a:ext>
            </a:extLst>
          </p:cNvPr>
          <p:cNvSpPr>
            <a:spLocks noGrp="1"/>
          </p:cNvSpPr>
          <p:nvPr>
            <p:ph type="body" sz="quarter" idx="12" hasCustomPrompt="1"/>
          </p:nvPr>
        </p:nvSpPr>
        <p:spPr>
          <a:xfrm>
            <a:off x="4410670" y="33665608"/>
            <a:ext cx="19738868" cy="942709"/>
          </a:xfrm>
        </p:spPr>
        <p:txBody>
          <a:bodyPr anchor="ctr">
            <a:normAutofit/>
          </a:bodyPr>
          <a:lstStyle>
            <a:lvl1pPr marL="0" indent="0" algn="r">
              <a:buNone/>
              <a:defRPr sz="4000" b="1">
                <a:solidFill>
                  <a:schemeClr val="bg1"/>
                </a:solidFill>
              </a:defRPr>
            </a:lvl1pPr>
          </a:lstStyle>
          <a:p>
            <a:pPr lvl="0"/>
            <a:r>
              <a:rPr lang="en-US"/>
              <a:t>Node Location | Term &amp; Year</a:t>
            </a:r>
          </a:p>
        </p:txBody>
      </p:sp>
      <p:grpSp>
        <p:nvGrpSpPr>
          <p:cNvPr id="22" name="Group 21">
            <a:extLst>
              <a:ext uri="{FF2B5EF4-FFF2-40B4-BE49-F238E27FC236}">
                <a16:creationId xmlns:a16="http://schemas.microsoft.com/office/drawing/2014/main" id="{F56F95B2-1EC4-4EB7-AB96-63E2A4361ED7}"/>
              </a:ext>
            </a:extLst>
          </p:cNvPr>
          <p:cNvGrpSpPr/>
          <p:nvPr userDrawn="1"/>
        </p:nvGrpSpPr>
        <p:grpSpPr>
          <a:xfrm>
            <a:off x="666185" y="33082292"/>
            <a:ext cx="1981493" cy="1981493"/>
            <a:chOff x="759974" y="33259274"/>
            <a:chExt cx="2630926" cy="2630926"/>
          </a:xfrm>
        </p:grpSpPr>
        <p:sp>
          <p:nvSpPr>
            <p:cNvPr id="23" name="Oval 22">
              <a:extLst>
                <a:ext uri="{FF2B5EF4-FFF2-40B4-BE49-F238E27FC236}">
                  <a16:creationId xmlns:a16="http://schemas.microsoft.com/office/drawing/2014/main" id="{151646B3-7721-CB59-44B2-9A201BF10D52}"/>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9FBA27B-F15D-FBE8-5620-883E867DB71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78329" y="33477629"/>
              <a:ext cx="2194216" cy="2194216"/>
            </a:xfrm>
            <a:prstGeom prst="rect">
              <a:avLst/>
            </a:prstGeom>
          </p:spPr>
        </p:pic>
      </p:grpSp>
    </p:spTree>
    <p:extLst>
      <p:ext uri="{BB962C8B-B14F-4D97-AF65-F5344CB8AC3E}">
        <p14:creationId xmlns:p14="http://schemas.microsoft.com/office/powerpoint/2010/main" val="3823684701"/>
      </p:ext>
    </p:extLst>
  </p:cSld>
  <p:clrMapOvr>
    <a:masterClrMapping/>
  </p:clrMapOvr>
  <p:extLst>
    <p:ext uri="{DCECCB84-F9BA-43D5-87BE-67443E8EF086}">
      <p15:sldGuideLst xmlns:p15="http://schemas.microsoft.com/office/powerpoint/2012/main">
        <p15:guide id="1" orient="horz" pos="12384" userDrawn="1">
          <p15:clr>
            <a:srgbClr val="FBAE40"/>
          </p15:clr>
        </p15:guide>
        <p15:guide id="2" pos="576">
          <p15:clr>
            <a:srgbClr val="FBAE40"/>
          </p15:clr>
        </p15:guide>
        <p15:guide id="3" pos="16680" userDrawn="1">
          <p15:clr>
            <a:srgbClr val="FBAE40"/>
          </p15:clr>
        </p15:guide>
        <p15:guide id="4" orient="horz" pos="22608" userDrawn="1">
          <p15:clr>
            <a:srgbClr val="FBAE40"/>
          </p15:clr>
        </p15:guide>
        <p15:guide id="11" orient="horz" pos="2928">
          <p15:clr>
            <a:srgbClr val="FBAE40"/>
          </p15:clr>
        </p15:guide>
        <p15:guide id="12" pos="14304" userDrawn="1">
          <p15:clr>
            <a:srgbClr val="FBAE40"/>
          </p15:clr>
        </p15:guide>
        <p15:guide id="13" orient="horz" pos="20640" userDrawn="1">
          <p15:clr>
            <a:srgbClr val="FBAE40"/>
          </p15:clr>
        </p15:guide>
        <p15:guide id="14" orient="horz" pos="3312" userDrawn="1">
          <p15:clr>
            <a:srgbClr val="FBAE40"/>
          </p15:clr>
        </p15:guide>
        <p15:guide id="15" pos="2760" userDrawn="1">
          <p15:clr>
            <a:srgbClr val="FBAE40"/>
          </p15:clr>
        </p15:guide>
        <p15:guide id="16" orient="horz" pos="168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6/17/2025</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20" userDrawn="1">
          <p15:clr>
            <a:srgbClr val="F26B43"/>
          </p15:clr>
        </p15:guide>
        <p15:guide id="2" pos="86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8.pn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7.jpeg"/><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microsoft.com/office/2007/relationships/hdphoto" Target="../media/hdphoto1.wdp"/><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map of a large area&#10;&#10;AI-generated content may be incorrect.">
            <a:extLst>
              <a:ext uri="{FF2B5EF4-FFF2-40B4-BE49-F238E27FC236}">
                <a16:creationId xmlns:a16="http://schemas.microsoft.com/office/drawing/2014/main" id="{18A8F823-8B51-B813-7C44-1D97A524D0E1}"/>
              </a:ext>
            </a:extLst>
          </p:cNvPr>
          <p:cNvPicPr>
            <a:picLocks noChangeAspect="1"/>
          </p:cNvPicPr>
          <p:nvPr/>
        </p:nvPicPr>
        <p:blipFill>
          <a:blip r:embed="rId3"/>
          <a:stretch>
            <a:fillRect/>
          </a:stretch>
        </p:blipFill>
        <p:spPr>
          <a:xfrm>
            <a:off x="1229594" y="16029655"/>
            <a:ext cx="6443934" cy="4995053"/>
          </a:xfrm>
          <a:prstGeom prst="rect">
            <a:avLst/>
          </a:prstGeom>
        </p:spPr>
      </p:pic>
      <p:sp>
        <p:nvSpPr>
          <p:cNvPr id="3" name="Text Placeholder 2">
            <a:extLst>
              <a:ext uri="{FF2B5EF4-FFF2-40B4-BE49-F238E27FC236}">
                <a16:creationId xmlns:a16="http://schemas.microsoft.com/office/drawing/2014/main" id="{3561868E-CF2C-D0AF-3372-21FB69C5CED6}"/>
              </a:ext>
            </a:extLst>
          </p:cNvPr>
          <p:cNvSpPr>
            <a:spLocks noGrp="1"/>
          </p:cNvSpPr>
          <p:nvPr>
            <p:ph type="body" sz="quarter" idx="12"/>
          </p:nvPr>
        </p:nvSpPr>
        <p:spPr/>
        <p:txBody>
          <a:bodyPr/>
          <a:lstStyle/>
          <a:p>
            <a:r>
              <a:rPr lang="en-US" b="1" baseline="0">
                <a:latin typeface="Century Gothic"/>
              </a:rPr>
              <a:t>Pop-Up Project – James Madison University | Spring 2025</a:t>
            </a:r>
            <a:r>
              <a:rPr lang="en-US">
                <a:latin typeface="Century Gothic"/>
                <a:ea typeface="Aptos"/>
                <a:cs typeface="Aptos"/>
              </a:rPr>
              <a:t>​</a:t>
            </a:r>
            <a:endParaRPr lang="en-US">
              <a:latin typeface="Century Gothic"/>
            </a:endParaRPr>
          </a:p>
        </p:txBody>
      </p:sp>
      <p:sp>
        <p:nvSpPr>
          <p:cNvPr id="6" name="TextBox 5">
            <a:extLst>
              <a:ext uri="{FF2B5EF4-FFF2-40B4-BE49-F238E27FC236}">
                <a16:creationId xmlns:a16="http://schemas.microsoft.com/office/drawing/2014/main" id="{AC85576F-308E-47E6-82D4-B98D4F77AB30}"/>
              </a:ext>
            </a:extLst>
          </p:cNvPr>
          <p:cNvSpPr txBox="1"/>
          <p:nvPr/>
        </p:nvSpPr>
        <p:spPr>
          <a:xfrm>
            <a:off x="938372" y="5380220"/>
            <a:ext cx="11516347" cy="769441"/>
          </a:xfrm>
          <a:prstGeom prst="rect">
            <a:avLst/>
          </a:prstGeom>
          <a:noFill/>
        </p:spPr>
        <p:txBody>
          <a:bodyPr wrap="square" rtlCol="0">
            <a:spAutoFit/>
          </a:bodyPr>
          <a:lstStyle/>
          <a:p>
            <a:r>
              <a:rPr lang="en-US" sz="4400" b="1">
                <a:solidFill>
                  <a:srgbClr val="8A5A9A"/>
                </a:solidFill>
                <a:latin typeface="Century Gothic" panose="020B0502020202020204" pitchFamily="34" charset="0"/>
              </a:rPr>
              <a:t>Project Synopsis</a:t>
            </a:r>
          </a:p>
        </p:txBody>
      </p:sp>
      <p:sp>
        <p:nvSpPr>
          <p:cNvPr id="7" name="Text Placeholder 16">
            <a:extLst>
              <a:ext uri="{FF2B5EF4-FFF2-40B4-BE49-F238E27FC236}">
                <a16:creationId xmlns:a16="http://schemas.microsoft.com/office/drawing/2014/main" id="{E6DD4A7D-FE1C-C8BA-EA24-EA828A8C7421}"/>
              </a:ext>
            </a:extLst>
          </p:cNvPr>
          <p:cNvSpPr txBox="1">
            <a:spLocks/>
          </p:cNvSpPr>
          <p:nvPr/>
        </p:nvSpPr>
        <p:spPr>
          <a:xfrm>
            <a:off x="938372" y="11387869"/>
            <a:ext cx="11076570" cy="2158104"/>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8A5A9A"/>
              </a:buClr>
              <a:buFont typeface="Arial" panose="05030102010509060703" pitchFamily="18" charset="2"/>
              <a:buChar char="•"/>
            </a:pPr>
            <a:r>
              <a:rPr lang="en-US" sz="2800" b="1" dirty="0">
                <a:solidFill>
                  <a:srgbClr val="895999"/>
                </a:solidFill>
                <a:latin typeface="Garamond"/>
              </a:rPr>
              <a:t>Map</a:t>
            </a:r>
            <a:r>
              <a:rPr lang="en-US" sz="2800" b="1" dirty="0">
                <a:solidFill>
                  <a:schemeClr val="tx1">
                    <a:lumMod val="76000"/>
                    <a:lumOff val="24000"/>
                  </a:schemeClr>
                </a:solidFill>
                <a:latin typeface="Garamond"/>
              </a:rPr>
              <a:t> </a:t>
            </a:r>
            <a:r>
              <a:rPr lang="en-US" sz="2800" dirty="0">
                <a:solidFill>
                  <a:schemeClr val="tx1">
                    <a:lumMod val="76000"/>
                    <a:lumOff val="24000"/>
                  </a:schemeClr>
                </a:solidFill>
                <a:latin typeface="Garamond"/>
              </a:rPr>
              <a:t>land surface temperature (LST), hot spots, tree cover, and impervious surfaces</a:t>
            </a:r>
          </a:p>
          <a:p>
            <a:pPr>
              <a:lnSpc>
                <a:spcPct val="100000"/>
              </a:lnSpc>
              <a:spcBef>
                <a:spcPts val="0"/>
              </a:spcBef>
              <a:spcAft>
                <a:spcPts val="600"/>
              </a:spcAft>
              <a:buClr>
                <a:srgbClr val="8A5A9A"/>
              </a:buClr>
              <a:buFont typeface="Arial" panose="05030102010509060703" pitchFamily="18" charset="2"/>
              <a:buChar char="•"/>
            </a:pPr>
            <a:r>
              <a:rPr lang="en-US" sz="2800" b="1" dirty="0">
                <a:solidFill>
                  <a:srgbClr val="8A5A9A"/>
                </a:solidFill>
                <a:latin typeface="Garamond"/>
              </a:rPr>
              <a:t>Quantify </a:t>
            </a:r>
            <a:r>
              <a:rPr lang="en-US" sz="2800" dirty="0">
                <a:solidFill>
                  <a:schemeClr val="tx1">
                    <a:lumMod val="76000"/>
                    <a:lumOff val="24000"/>
                  </a:schemeClr>
                </a:solidFill>
                <a:latin typeface="Garamond"/>
              </a:rPr>
              <a:t>change in tree canopy and impervious surface over time</a:t>
            </a:r>
          </a:p>
          <a:p>
            <a:pPr>
              <a:lnSpc>
                <a:spcPct val="100000"/>
              </a:lnSpc>
              <a:spcBef>
                <a:spcPts val="0"/>
              </a:spcBef>
              <a:spcAft>
                <a:spcPts val="600"/>
              </a:spcAft>
              <a:buClr>
                <a:srgbClr val="8A5A9A"/>
              </a:buClr>
              <a:buFont typeface="Arial" panose="05030102010509060703" pitchFamily="18" charset="2"/>
              <a:buChar char="•"/>
            </a:pPr>
            <a:r>
              <a:rPr lang="en-US" sz="2800" b="1" dirty="0">
                <a:solidFill>
                  <a:srgbClr val="895999"/>
                </a:solidFill>
                <a:latin typeface="Garamond"/>
              </a:rPr>
              <a:t>Identify</a:t>
            </a:r>
            <a:r>
              <a:rPr lang="en-US" sz="2800" dirty="0">
                <a:solidFill>
                  <a:schemeClr val="tx1">
                    <a:lumMod val="76000"/>
                    <a:lumOff val="24000"/>
                  </a:schemeClr>
                </a:solidFill>
                <a:latin typeface="Garamond"/>
              </a:rPr>
              <a:t> potential areas for future tree planting</a:t>
            </a:r>
          </a:p>
        </p:txBody>
      </p:sp>
      <p:sp>
        <p:nvSpPr>
          <p:cNvPr id="8" name="TextBox 7">
            <a:extLst>
              <a:ext uri="{FF2B5EF4-FFF2-40B4-BE49-F238E27FC236}">
                <a16:creationId xmlns:a16="http://schemas.microsoft.com/office/drawing/2014/main" id="{B16735CE-DBE5-1D03-5CFA-70984C8D7632}"/>
              </a:ext>
            </a:extLst>
          </p:cNvPr>
          <p:cNvSpPr txBox="1"/>
          <p:nvPr/>
        </p:nvSpPr>
        <p:spPr>
          <a:xfrm>
            <a:off x="938372" y="10624279"/>
            <a:ext cx="8568969" cy="769441"/>
          </a:xfrm>
          <a:prstGeom prst="rect">
            <a:avLst/>
          </a:prstGeom>
          <a:noFill/>
        </p:spPr>
        <p:txBody>
          <a:bodyPr wrap="square" rtlCol="0">
            <a:spAutoFit/>
          </a:bodyPr>
          <a:lstStyle/>
          <a:p>
            <a:r>
              <a:rPr lang="en-US" sz="4400" b="1">
                <a:solidFill>
                  <a:srgbClr val="8A5A9A"/>
                </a:solidFill>
                <a:latin typeface="Century Gothic" panose="020B0502020202020204" pitchFamily="34" charset="0"/>
              </a:rPr>
              <a:t>Objectives</a:t>
            </a:r>
          </a:p>
        </p:txBody>
      </p:sp>
      <p:sp>
        <p:nvSpPr>
          <p:cNvPr id="10" name="TextBox 9">
            <a:extLst>
              <a:ext uri="{FF2B5EF4-FFF2-40B4-BE49-F238E27FC236}">
                <a16:creationId xmlns:a16="http://schemas.microsoft.com/office/drawing/2014/main" id="{B7E89E02-9B19-071E-D188-366BC3FB347B}"/>
              </a:ext>
            </a:extLst>
          </p:cNvPr>
          <p:cNvSpPr txBox="1"/>
          <p:nvPr/>
        </p:nvSpPr>
        <p:spPr>
          <a:xfrm>
            <a:off x="13102566" y="5402790"/>
            <a:ext cx="11407715" cy="769441"/>
          </a:xfrm>
          <a:prstGeom prst="rect">
            <a:avLst/>
          </a:prstGeom>
          <a:noFill/>
        </p:spPr>
        <p:txBody>
          <a:bodyPr wrap="square" rtlCol="0">
            <a:spAutoFit/>
          </a:bodyPr>
          <a:lstStyle/>
          <a:p>
            <a:r>
              <a:rPr lang="en-US" sz="4400" b="1">
                <a:solidFill>
                  <a:srgbClr val="8A5A9A"/>
                </a:solidFill>
                <a:latin typeface="Century Gothic" panose="020B0502020202020204" pitchFamily="34" charset="0"/>
              </a:rPr>
              <a:t>Methodology</a:t>
            </a:r>
          </a:p>
        </p:txBody>
      </p:sp>
      <p:sp>
        <p:nvSpPr>
          <p:cNvPr id="12" name="TextBox 11">
            <a:extLst>
              <a:ext uri="{FF2B5EF4-FFF2-40B4-BE49-F238E27FC236}">
                <a16:creationId xmlns:a16="http://schemas.microsoft.com/office/drawing/2014/main" id="{1BB73315-A654-CB52-F7DD-27CAB3785659}"/>
              </a:ext>
            </a:extLst>
          </p:cNvPr>
          <p:cNvSpPr txBox="1"/>
          <p:nvPr/>
        </p:nvSpPr>
        <p:spPr>
          <a:xfrm>
            <a:off x="938372" y="13960441"/>
            <a:ext cx="8229600" cy="769441"/>
          </a:xfrm>
          <a:prstGeom prst="rect">
            <a:avLst/>
          </a:prstGeom>
          <a:noFill/>
        </p:spPr>
        <p:txBody>
          <a:bodyPr wrap="square" rtlCol="0">
            <a:spAutoFit/>
          </a:bodyPr>
          <a:lstStyle/>
          <a:p>
            <a:r>
              <a:rPr lang="en-US" sz="4400" b="1">
                <a:solidFill>
                  <a:srgbClr val="8A5A9A"/>
                </a:solidFill>
                <a:latin typeface="Century Gothic" panose="020B0502020202020204" pitchFamily="34" charset="0"/>
              </a:rPr>
              <a:t>Study Area</a:t>
            </a:r>
          </a:p>
        </p:txBody>
      </p:sp>
      <p:sp>
        <p:nvSpPr>
          <p:cNvPr id="14" name="TextBox 13">
            <a:extLst>
              <a:ext uri="{FF2B5EF4-FFF2-40B4-BE49-F238E27FC236}">
                <a16:creationId xmlns:a16="http://schemas.microsoft.com/office/drawing/2014/main" id="{E3314279-E5E3-0DC5-601E-B40E51101224}"/>
              </a:ext>
            </a:extLst>
          </p:cNvPr>
          <p:cNvSpPr txBox="1"/>
          <p:nvPr/>
        </p:nvSpPr>
        <p:spPr>
          <a:xfrm>
            <a:off x="938372" y="21630451"/>
            <a:ext cx="9835317" cy="769441"/>
          </a:xfrm>
          <a:prstGeom prst="rect">
            <a:avLst/>
          </a:prstGeom>
          <a:noFill/>
        </p:spPr>
        <p:txBody>
          <a:bodyPr wrap="square" rtlCol="0">
            <a:spAutoFit/>
          </a:bodyPr>
          <a:lstStyle/>
          <a:p>
            <a:r>
              <a:rPr lang="en-US" sz="4400" b="1" dirty="0">
                <a:solidFill>
                  <a:srgbClr val="8A5A9A"/>
                </a:solidFill>
                <a:latin typeface="Century Gothic" panose="020B0502020202020204" pitchFamily="34" charset="0"/>
              </a:rPr>
              <a:t>Earth Observations</a:t>
            </a:r>
          </a:p>
        </p:txBody>
      </p:sp>
      <p:sp>
        <p:nvSpPr>
          <p:cNvPr id="16" name="TextBox 15">
            <a:extLst>
              <a:ext uri="{FF2B5EF4-FFF2-40B4-BE49-F238E27FC236}">
                <a16:creationId xmlns:a16="http://schemas.microsoft.com/office/drawing/2014/main" id="{2C88B2C6-BA60-1BF2-900F-3D4C0534724E}"/>
              </a:ext>
            </a:extLst>
          </p:cNvPr>
          <p:cNvSpPr txBox="1"/>
          <p:nvPr/>
        </p:nvSpPr>
        <p:spPr>
          <a:xfrm>
            <a:off x="13102566" y="12128790"/>
            <a:ext cx="9628011" cy="769441"/>
          </a:xfrm>
          <a:prstGeom prst="rect">
            <a:avLst/>
          </a:prstGeom>
          <a:noFill/>
        </p:spPr>
        <p:txBody>
          <a:bodyPr wrap="square" rtlCol="0">
            <a:spAutoFit/>
          </a:bodyPr>
          <a:lstStyle/>
          <a:p>
            <a:r>
              <a:rPr lang="en-US" sz="4400" b="1">
                <a:solidFill>
                  <a:srgbClr val="8A5A9A"/>
                </a:solidFill>
                <a:latin typeface="Century Gothic" panose="020B0502020202020204" pitchFamily="34" charset="0"/>
              </a:rPr>
              <a:t>Results</a:t>
            </a:r>
          </a:p>
        </p:txBody>
      </p:sp>
      <p:sp>
        <p:nvSpPr>
          <p:cNvPr id="18" name="TextBox 17">
            <a:extLst>
              <a:ext uri="{FF2B5EF4-FFF2-40B4-BE49-F238E27FC236}">
                <a16:creationId xmlns:a16="http://schemas.microsoft.com/office/drawing/2014/main" id="{4B774890-6BF2-86BF-29FB-0AE3C9180D15}"/>
              </a:ext>
            </a:extLst>
          </p:cNvPr>
          <p:cNvSpPr txBox="1"/>
          <p:nvPr/>
        </p:nvSpPr>
        <p:spPr>
          <a:xfrm>
            <a:off x="13119174" y="25292832"/>
            <a:ext cx="8229600" cy="769441"/>
          </a:xfrm>
          <a:prstGeom prst="rect">
            <a:avLst/>
          </a:prstGeom>
          <a:noFill/>
        </p:spPr>
        <p:txBody>
          <a:bodyPr wrap="square" lIns="91440" tIns="45720" rIns="91440" bIns="45720" rtlCol="0" anchor="t">
            <a:spAutoFit/>
          </a:bodyPr>
          <a:lstStyle/>
          <a:p>
            <a:r>
              <a:rPr lang="en-US" sz="4400" b="1">
                <a:solidFill>
                  <a:srgbClr val="8A5A9A"/>
                </a:solidFill>
                <a:latin typeface="Century Gothic"/>
              </a:rPr>
              <a:t>Conclusions</a:t>
            </a:r>
            <a:endParaRPr lang="en-US"/>
          </a:p>
        </p:txBody>
      </p:sp>
      <p:sp>
        <p:nvSpPr>
          <p:cNvPr id="20" name="TextBox 19">
            <a:extLst>
              <a:ext uri="{FF2B5EF4-FFF2-40B4-BE49-F238E27FC236}">
                <a16:creationId xmlns:a16="http://schemas.microsoft.com/office/drawing/2014/main" id="{45C41932-2CB9-EA43-2CD4-CA2216FD972C}"/>
              </a:ext>
            </a:extLst>
          </p:cNvPr>
          <p:cNvSpPr txBox="1"/>
          <p:nvPr/>
        </p:nvSpPr>
        <p:spPr>
          <a:xfrm>
            <a:off x="13151024" y="29304459"/>
            <a:ext cx="7278066" cy="769441"/>
          </a:xfrm>
          <a:prstGeom prst="rect">
            <a:avLst/>
          </a:prstGeom>
          <a:noFill/>
        </p:spPr>
        <p:txBody>
          <a:bodyPr wrap="square" rtlCol="0">
            <a:spAutoFit/>
          </a:bodyPr>
          <a:lstStyle/>
          <a:p>
            <a:r>
              <a:rPr lang="en-US" sz="4400" b="1">
                <a:solidFill>
                  <a:srgbClr val="8A5A9A"/>
                </a:solidFill>
                <a:latin typeface="Century Gothic" panose="020B0502020202020204" pitchFamily="34" charset="0"/>
              </a:rPr>
              <a:t>Acknowledgements</a:t>
            </a:r>
          </a:p>
        </p:txBody>
      </p:sp>
      <p:sp>
        <p:nvSpPr>
          <p:cNvPr id="22" name="TextBox 21">
            <a:extLst>
              <a:ext uri="{FF2B5EF4-FFF2-40B4-BE49-F238E27FC236}">
                <a16:creationId xmlns:a16="http://schemas.microsoft.com/office/drawing/2014/main" id="{713D1384-4C3F-CCA8-F8C8-FB70238BED0B}"/>
              </a:ext>
            </a:extLst>
          </p:cNvPr>
          <p:cNvSpPr txBox="1"/>
          <p:nvPr/>
        </p:nvSpPr>
        <p:spPr>
          <a:xfrm>
            <a:off x="938372" y="26646753"/>
            <a:ext cx="7288030" cy="769441"/>
          </a:xfrm>
          <a:prstGeom prst="rect">
            <a:avLst/>
          </a:prstGeom>
          <a:noFill/>
        </p:spPr>
        <p:txBody>
          <a:bodyPr wrap="square" rtlCol="0">
            <a:spAutoFit/>
          </a:bodyPr>
          <a:lstStyle/>
          <a:p>
            <a:r>
              <a:rPr lang="en-US" sz="4400" b="1" dirty="0">
                <a:solidFill>
                  <a:srgbClr val="8A5A9A"/>
                </a:solidFill>
                <a:latin typeface="Century Gothic" panose="020B0502020202020204" pitchFamily="34" charset="0"/>
              </a:rPr>
              <a:t>Project Partners</a:t>
            </a:r>
          </a:p>
        </p:txBody>
      </p:sp>
      <p:sp>
        <p:nvSpPr>
          <p:cNvPr id="23" name="TextBox 22">
            <a:extLst>
              <a:ext uri="{FF2B5EF4-FFF2-40B4-BE49-F238E27FC236}">
                <a16:creationId xmlns:a16="http://schemas.microsoft.com/office/drawing/2014/main" id="{B4A0CEBA-CFBA-B9B9-2455-DC86C59F79A6}"/>
              </a:ext>
            </a:extLst>
          </p:cNvPr>
          <p:cNvSpPr txBox="1"/>
          <p:nvPr/>
        </p:nvSpPr>
        <p:spPr>
          <a:xfrm>
            <a:off x="938372" y="28241666"/>
            <a:ext cx="4542503" cy="769441"/>
          </a:xfrm>
          <a:prstGeom prst="rect">
            <a:avLst/>
          </a:prstGeom>
          <a:noFill/>
        </p:spPr>
        <p:txBody>
          <a:bodyPr wrap="square" rtlCol="0">
            <a:spAutoFit/>
          </a:bodyPr>
          <a:lstStyle/>
          <a:p>
            <a:r>
              <a:rPr lang="en-US" sz="4400" b="1" dirty="0">
                <a:solidFill>
                  <a:srgbClr val="8A5A9A"/>
                </a:solidFill>
                <a:latin typeface="Century Gothic" panose="020B0502020202020204" pitchFamily="34" charset="0"/>
              </a:rPr>
              <a:t>Team Members</a:t>
            </a:r>
          </a:p>
        </p:txBody>
      </p:sp>
      <p:sp>
        <p:nvSpPr>
          <p:cNvPr id="41" name="Text Placeholder 16">
            <a:extLst>
              <a:ext uri="{FF2B5EF4-FFF2-40B4-BE49-F238E27FC236}">
                <a16:creationId xmlns:a16="http://schemas.microsoft.com/office/drawing/2014/main" id="{C1D1421B-0A44-CBC7-02A6-E84EEFF9D883}"/>
              </a:ext>
            </a:extLst>
          </p:cNvPr>
          <p:cNvSpPr txBox="1">
            <a:spLocks/>
          </p:cNvSpPr>
          <p:nvPr/>
        </p:nvSpPr>
        <p:spPr>
          <a:xfrm>
            <a:off x="13234193" y="30291199"/>
            <a:ext cx="13256203" cy="216131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spcBef>
                <a:spcPts val="1000"/>
              </a:spcBef>
              <a:buClr>
                <a:srgbClr val="8A5A9A"/>
              </a:buClr>
              <a:buFont typeface="Arial,Sans-Serif"/>
              <a:buChar char="•"/>
            </a:pPr>
            <a:r>
              <a:rPr lang="en-US" sz="2800" dirty="0">
                <a:solidFill>
                  <a:schemeClr val="tx1">
                    <a:lumMod val="75000"/>
                    <a:lumOff val="25000"/>
                  </a:schemeClr>
                </a:solidFill>
                <a:latin typeface="Garamond"/>
              </a:rPr>
              <a:t>City of Harrisonburg Public Works: Jeremy Harold, Brittany Clem-Hott, Shayna Carter, Tom Hartman, Mike Hott, and Keith Thomas</a:t>
            </a:r>
          </a:p>
          <a:p>
            <a:pPr marL="457200" indent="-457200">
              <a:spcBef>
                <a:spcPts val="1000"/>
              </a:spcBef>
              <a:buClr>
                <a:srgbClr val="8A5A9A"/>
              </a:buClr>
              <a:buFont typeface="Arial,Sans-Serif"/>
              <a:buChar char="•"/>
            </a:pPr>
            <a:r>
              <a:rPr lang="en-US" sz="2800" dirty="0">
                <a:solidFill>
                  <a:schemeClr val="tx1">
                    <a:lumMod val="75000"/>
                    <a:lumOff val="25000"/>
                  </a:schemeClr>
                </a:solidFill>
                <a:latin typeface="Garamond"/>
                <a:ea typeface="+mn-lt"/>
                <a:cs typeface="+mn-lt"/>
              </a:rPr>
              <a:t>James Madison University: Dr. Xiaojing Tang, Lead Science Advisor</a:t>
            </a:r>
          </a:p>
          <a:p>
            <a:pPr marL="457200" indent="-457200">
              <a:spcBef>
                <a:spcPts val="1000"/>
              </a:spcBef>
              <a:buClr>
                <a:srgbClr val="8A5A9A"/>
              </a:buClr>
              <a:buFont typeface="Arial,Sans-Serif"/>
              <a:buChar char="•"/>
            </a:pPr>
            <a:r>
              <a:rPr lang="en-US" sz="2800" dirty="0">
                <a:solidFill>
                  <a:schemeClr val="tx1">
                    <a:lumMod val="75000"/>
                    <a:lumOff val="25000"/>
                  </a:schemeClr>
                </a:solidFill>
                <a:latin typeface="Garamond"/>
              </a:rPr>
              <a:t>Virginia – Langley: Ella Haugen, Pop-Up Project Lead</a:t>
            </a:r>
          </a:p>
        </p:txBody>
      </p:sp>
      <p:sp>
        <p:nvSpPr>
          <p:cNvPr id="42" name="Text Placeholder 16">
            <a:extLst>
              <a:ext uri="{FF2B5EF4-FFF2-40B4-BE49-F238E27FC236}">
                <a16:creationId xmlns:a16="http://schemas.microsoft.com/office/drawing/2014/main" id="{D5BAA32D-F15F-AF6C-65D5-6C4EC1B4ABB3}"/>
              </a:ext>
            </a:extLst>
          </p:cNvPr>
          <p:cNvSpPr txBox="1">
            <a:spLocks/>
          </p:cNvSpPr>
          <p:nvPr/>
        </p:nvSpPr>
        <p:spPr>
          <a:xfrm>
            <a:off x="938372" y="27513692"/>
            <a:ext cx="9633454" cy="703724"/>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lr>
                <a:srgbClr val="8A5A9A"/>
              </a:buClr>
              <a:buFont typeface="Arial" panose="020B0604020202020204" pitchFamily="34" charset="0"/>
              <a:buChar char="•"/>
            </a:pPr>
            <a:r>
              <a:rPr lang="en-US" sz="2800" dirty="0">
                <a:solidFill>
                  <a:schemeClr val="tx1">
                    <a:lumMod val="75000"/>
                    <a:lumOff val="25000"/>
                  </a:schemeClr>
                </a:solidFill>
                <a:latin typeface="Garamond"/>
              </a:rPr>
              <a:t>City of Harrisonburg, Public Works Department</a:t>
            </a:r>
            <a:endParaRPr lang="en-US" sz="2800" dirty="0">
              <a:solidFill>
                <a:schemeClr val="tx1">
                  <a:lumMod val="75000"/>
                  <a:lumOff val="25000"/>
                </a:schemeClr>
              </a:solidFill>
              <a:latin typeface="Garamond" panose="02020404030301010803" pitchFamily="18" charset="0"/>
            </a:endParaRPr>
          </a:p>
        </p:txBody>
      </p:sp>
      <p:sp>
        <p:nvSpPr>
          <p:cNvPr id="48" name="Text Placeholder 16">
            <a:extLst>
              <a:ext uri="{FF2B5EF4-FFF2-40B4-BE49-F238E27FC236}">
                <a16:creationId xmlns:a16="http://schemas.microsoft.com/office/drawing/2014/main" id="{C43579AD-141B-7622-4D96-7E3EFEB05DE5}"/>
              </a:ext>
            </a:extLst>
          </p:cNvPr>
          <p:cNvSpPr txBox="1">
            <a:spLocks/>
          </p:cNvSpPr>
          <p:nvPr/>
        </p:nvSpPr>
        <p:spPr>
          <a:xfrm>
            <a:off x="938372" y="6174184"/>
            <a:ext cx="11076570" cy="4241518"/>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800" dirty="0">
                <a:solidFill>
                  <a:schemeClr val="tx1">
                    <a:lumMod val="75000"/>
                    <a:lumOff val="25000"/>
                  </a:schemeClr>
                </a:solidFill>
                <a:latin typeface="Garamond"/>
              </a:rPr>
              <a:t>The City of Harrisonburg, Virginia </a:t>
            </a:r>
            <a:r>
              <a:rPr lang="en-US" sz="2800" dirty="0">
                <a:solidFill>
                  <a:schemeClr val="tx1">
                    <a:lumMod val="75000"/>
                    <a:lumOff val="25000"/>
                  </a:schemeClr>
                </a:solidFill>
                <a:latin typeface="Garamond"/>
                <a:ea typeface="+mn-lt"/>
                <a:cs typeface="+mn-lt"/>
              </a:rPr>
              <a:t>has experienced a 617-acre loss in tree canopy cover from 2014 – 2023</a:t>
            </a:r>
            <a:r>
              <a:rPr lang="en-US" sz="2800" dirty="0">
                <a:solidFill>
                  <a:schemeClr val="tx1">
                    <a:lumMod val="75000"/>
                    <a:lumOff val="25000"/>
                  </a:schemeClr>
                </a:solidFill>
                <a:latin typeface="Garamond"/>
              </a:rPr>
              <a:t> </a:t>
            </a:r>
            <a:r>
              <a:rPr lang="en-US" sz="2800" dirty="0">
                <a:solidFill>
                  <a:schemeClr val="tx1">
                    <a:lumMod val="75000"/>
                    <a:lumOff val="25000"/>
                  </a:schemeClr>
                </a:solidFill>
                <a:latin typeface="Garamond"/>
                <a:ea typeface="+mn-lt"/>
                <a:cs typeface="+mn-lt"/>
              </a:rPr>
              <a:t>largely due to the arrival of the emerald ash borer, a pest that feeds on species of ash trees. An increase in development within the city also contributed to loss of tree canopy and an increase in impervious, heat-absorbing surfaces.</a:t>
            </a:r>
            <a:r>
              <a:rPr lang="en-US" sz="2800" dirty="0">
                <a:solidFill>
                  <a:schemeClr val="tx1">
                    <a:lumMod val="75000"/>
                    <a:lumOff val="25000"/>
                  </a:schemeClr>
                </a:solidFill>
                <a:latin typeface="Garamond"/>
              </a:rPr>
              <a:t> This project aimed to determine the feasibility of using NASA Earth observations to assess changes in Harrisonburg’s urban tree canopy from 2014 and 2023 and identify potential areas for future tree planting. The findings will support the City of Harrisonburg Public Works Department’s urban forestry planting initiatives to reduce ambient temperatures and better manage stormwater.</a:t>
            </a:r>
          </a:p>
        </p:txBody>
      </p:sp>
      <p:sp>
        <p:nvSpPr>
          <p:cNvPr id="49" name="TextBox 48">
            <a:extLst>
              <a:ext uri="{FF2B5EF4-FFF2-40B4-BE49-F238E27FC236}">
                <a16:creationId xmlns:a16="http://schemas.microsoft.com/office/drawing/2014/main" id="{B31B83EB-0DF9-D562-1E76-03C77B5412EB}"/>
              </a:ext>
            </a:extLst>
          </p:cNvPr>
          <p:cNvSpPr txBox="1"/>
          <p:nvPr/>
        </p:nvSpPr>
        <p:spPr>
          <a:xfrm>
            <a:off x="7516948" y="25810054"/>
            <a:ext cx="2799021" cy="523220"/>
          </a:xfrm>
          <a:prstGeom prst="rect">
            <a:avLst/>
          </a:prstGeom>
          <a:noFill/>
        </p:spPr>
        <p:txBody>
          <a:bodyPr wrap="square" lIns="91440" tIns="45720" rIns="91440" bIns="45720" rtlCol="0" anchor="t">
            <a:spAutoFit/>
          </a:bodyPr>
          <a:lstStyle/>
          <a:p>
            <a:pPr algn="ctr"/>
            <a:r>
              <a:rPr lang="en-US" sz="2800" b="1" dirty="0">
                <a:solidFill>
                  <a:schemeClr val="tx1">
                    <a:lumMod val="76000"/>
                    <a:lumOff val="24000"/>
                  </a:schemeClr>
                </a:solidFill>
                <a:latin typeface="Garamond"/>
              </a:rPr>
              <a:t>Landsat 9 </a:t>
            </a:r>
            <a:r>
              <a:rPr lang="en-US" sz="2800" dirty="0">
                <a:solidFill>
                  <a:schemeClr val="tx1">
                    <a:lumMod val="76000"/>
                    <a:lumOff val="24000"/>
                  </a:schemeClr>
                </a:solidFill>
                <a:latin typeface="Garamond"/>
              </a:rPr>
              <a:t>TIRS-2</a:t>
            </a:r>
          </a:p>
        </p:txBody>
      </p:sp>
      <p:sp>
        <p:nvSpPr>
          <p:cNvPr id="19" name="TextBox 18">
            <a:extLst>
              <a:ext uri="{FF2B5EF4-FFF2-40B4-BE49-F238E27FC236}">
                <a16:creationId xmlns:a16="http://schemas.microsoft.com/office/drawing/2014/main" id="{89D64D6B-A083-FD8F-D356-3FCD1293BB1B}"/>
              </a:ext>
            </a:extLst>
          </p:cNvPr>
          <p:cNvSpPr txBox="1"/>
          <p:nvPr/>
        </p:nvSpPr>
        <p:spPr>
          <a:xfrm>
            <a:off x="2077119" y="25810054"/>
            <a:ext cx="263305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baseline="0" dirty="0">
                <a:solidFill>
                  <a:srgbClr val="3D3D3D"/>
                </a:solidFill>
                <a:latin typeface="Garamond"/>
              </a:rPr>
              <a:t>Landsat 8 </a:t>
            </a:r>
            <a:r>
              <a:rPr lang="en-US" sz="2800" dirty="0">
                <a:solidFill>
                  <a:srgbClr val="3D3D3D"/>
                </a:solidFill>
                <a:latin typeface="Garamond"/>
              </a:rPr>
              <a:t>TIR</a:t>
            </a:r>
            <a:r>
              <a:rPr lang="en-US" sz="2800" dirty="0">
                <a:solidFill>
                  <a:srgbClr val="000000"/>
                </a:solidFill>
                <a:latin typeface="Garamond"/>
              </a:rPr>
              <a:t>S</a:t>
            </a:r>
            <a:endParaRPr lang="en-US" sz="2800" dirty="0">
              <a:latin typeface="Garamond"/>
            </a:endParaRPr>
          </a:p>
        </p:txBody>
      </p:sp>
      <p:sp>
        <p:nvSpPr>
          <p:cNvPr id="38" name="TextBox 37">
            <a:extLst>
              <a:ext uri="{FF2B5EF4-FFF2-40B4-BE49-F238E27FC236}">
                <a16:creationId xmlns:a16="http://schemas.microsoft.com/office/drawing/2014/main" id="{01CEF687-8D46-6457-B314-D0CDD2C71CDF}"/>
              </a:ext>
            </a:extLst>
          </p:cNvPr>
          <p:cNvSpPr txBox="1"/>
          <p:nvPr/>
        </p:nvSpPr>
        <p:spPr>
          <a:xfrm>
            <a:off x="13524094" y="6493963"/>
            <a:ext cx="277699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chemeClr val="tx1">
                    <a:lumMod val="75000"/>
                    <a:lumOff val="25000"/>
                  </a:schemeClr>
                </a:solidFill>
                <a:latin typeface="Garamond"/>
              </a:rPr>
              <a:t>Earth</a:t>
            </a:r>
            <a:r>
              <a:rPr lang="en-US" b="1" dirty="0">
                <a:solidFill>
                  <a:schemeClr val="tx1">
                    <a:lumMod val="75000"/>
                    <a:lumOff val="25000"/>
                  </a:schemeClr>
                </a:solidFill>
                <a:latin typeface="Garamond"/>
              </a:rPr>
              <a:t> </a:t>
            </a:r>
            <a:r>
              <a:rPr lang="en-US" sz="3200" b="1" dirty="0">
                <a:solidFill>
                  <a:schemeClr val="tx1">
                    <a:lumMod val="75000"/>
                    <a:lumOff val="25000"/>
                  </a:schemeClr>
                </a:solidFill>
                <a:latin typeface="Garamond"/>
              </a:rPr>
              <a:t>Observations</a:t>
            </a:r>
            <a:endParaRPr lang="en-US" dirty="0">
              <a:solidFill>
                <a:schemeClr val="tx1">
                  <a:lumMod val="75000"/>
                  <a:lumOff val="25000"/>
                </a:schemeClr>
              </a:solidFill>
            </a:endParaRPr>
          </a:p>
        </p:txBody>
      </p:sp>
      <p:sp>
        <p:nvSpPr>
          <p:cNvPr id="56" name="Arrow: Down 55">
            <a:extLst>
              <a:ext uri="{FF2B5EF4-FFF2-40B4-BE49-F238E27FC236}">
                <a16:creationId xmlns:a16="http://schemas.microsoft.com/office/drawing/2014/main" id="{4FD81000-7A80-54CB-7C43-2734C555774E}"/>
              </a:ext>
            </a:extLst>
          </p:cNvPr>
          <p:cNvSpPr/>
          <p:nvPr/>
        </p:nvSpPr>
        <p:spPr>
          <a:xfrm>
            <a:off x="23497229" y="7588213"/>
            <a:ext cx="369631" cy="562594"/>
          </a:xfrm>
          <a:prstGeom prst="down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0D04E794-F1B0-1508-1D23-E834D39FE1A0}"/>
              </a:ext>
            </a:extLst>
          </p:cNvPr>
          <p:cNvSpPr/>
          <p:nvPr/>
        </p:nvSpPr>
        <p:spPr>
          <a:xfrm>
            <a:off x="16341474" y="8191969"/>
            <a:ext cx="4663440" cy="1196653"/>
          </a:xfrm>
          <a:prstGeom prst="roundRect">
            <a:avLst/>
          </a:prstGeom>
          <a:solidFill>
            <a:srgbClr val="8F32ED">
              <a:alpha val="84000"/>
            </a:srgbClr>
          </a:solidFill>
          <a:ln>
            <a:solidFill>
              <a:srgbClr val="8A5A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Garamond"/>
              </a:rPr>
              <a:t>Calculate LST in ArcGIS Pro using Raster Calculator</a:t>
            </a:r>
            <a:endParaRPr lang="en-US" sz="2400" dirty="0"/>
          </a:p>
        </p:txBody>
      </p:sp>
      <p:sp>
        <p:nvSpPr>
          <p:cNvPr id="63" name="TextBox 62">
            <a:extLst>
              <a:ext uri="{FF2B5EF4-FFF2-40B4-BE49-F238E27FC236}">
                <a16:creationId xmlns:a16="http://schemas.microsoft.com/office/drawing/2014/main" id="{119BB4A0-A433-1ECC-2A36-DDEDA9AF18D7}"/>
              </a:ext>
            </a:extLst>
          </p:cNvPr>
          <p:cNvSpPr txBox="1"/>
          <p:nvPr/>
        </p:nvSpPr>
        <p:spPr>
          <a:xfrm>
            <a:off x="13553147" y="8342949"/>
            <a:ext cx="270031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chemeClr val="tx1">
                    <a:lumMod val="75000"/>
                    <a:lumOff val="25000"/>
                  </a:schemeClr>
                </a:solidFill>
                <a:latin typeface="Garamond"/>
              </a:rPr>
              <a:t>Data Processing</a:t>
            </a:r>
            <a:endParaRPr lang="en-US" b="1">
              <a:solidFill>
                <a:schemeClr val="tx1">
                  <a:lumMod val="75000"/>
                  <a:lumOff val="25000"/>
                </a:schemeClr>
              </a:solidFill>
            </a:endParaRPr>
          </a:p>
        </p:txBody>
      </p:sp>
      <p:sp>
        <p:nvSpPr>
          <p:cNvPr id="67" name="Rectangle: Rounded Corners 66">
            <a:extLst>
              <a:ext uri="{FF2B5EF4-FFF2-40B4-BE49-F238E27FC236}">
                <a16:creationId xmlns:a16="http://schemas.microsoft.com/office/drawing/2014/main" id="{1442E579-2171-59C9-A8F1-CF8F43B49B5F}"/>
              </a:ext>
            </a:extLst>
          </p:cNvPr>
          <p:cNvSpPr/>
          <p:nvPr/>
        </p:nvSpPr>
        <p:spPr>
          <a:xfrm>
            <a:off x="16341474" y="10037332"/>
            <a:ext cx="4663440" cy="1616060"/>
          </a:xfrm>
          <a:prstGeom prst="roundRect">
            <a:avLst/>
          </a:prstGeom>
          <a:solidFill>
            <a:srgbClr val="6B5999"/>
          </a:solidFill>
          <a:ln>
            <a:solidFill>
              <a:srgbClr val="8A5A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Garamond"/>
              </a:rPr>
              <a:t>Overlay Virginia census block data to calculate mean LST for each block between 2014 – 2024</a:t>
            </a:r>
          </a:p>
        </p:txBody>
      </p:sp>
      <p:sp>
        <p:nvSpPr>
          <p:cNvPr id="77" name="TextBox 76">
            <a:extLst>
              <a:ext uri="{FF2B5EF4-FFF2-40B4-BE49-F238E27FC236}">
                <a16:creationId xmlns:a16="http://schemas.microsoft.com/office/drawing/2014/main" id="{81599506-E2D9-68FF-D474-82ECEAAB69ED}"/>
              </a:ext>
            </a:extLst>
          </p:cNvPr>
          <p:cNvSpPr txBox="1"/>
          <p:nvPr/>
        </p:nvSpPr>
        <p:spPr>
          <a:xfrm>
            <a:off x="13917076" y="10317983"/>
            <a:ext cx="197186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chemeClr val="tx1">
                    <a:lumMod val="75000"/>
                    <a:lumOff val="25000"/>
                  </a:schemeClr>
                </a:solidFill>
                <a:latin typeface="Garamond"/>
              </a:rPr>
              <a:t>Data Analysis</a:t>
            </a:r>
          </a:p>
        </p:txBody>
      </p:sp>
      <p:sp>
        <p:nvSpPr>
          <p:cNvPr id="79" name="Rectangle: Rounded Corners 78">
            <a:extLst>
              <a:ext uri="{FF2B5EF4-FFF2-40B4-BE49-F238E27FC236}">
                <a16:creationId xmlns:a16="http://schemas.microsoft.com/office/drawing/2014/main" id="{3A48A64A-6D7C-9CCB-7959-8C4A5A66FADC}"/>
              </a:ext>
            </a:extLst>
          </p:cNvPr>
          <p:cNvSpPr/>
          <p:nvPr/>
        </p:nvSpPr>
        <p:spPr>
          <a:xfrm>
            <a:off x="21350324" y="10042294"/>
            <a:ext cx="4663440" cy="1645090"/>
          </a:xfrm>
          <a:prstGeom prst="roundRect">
            <a:avLst/>
          </a:prstGeom>
          <a:solidFill>
            <a:srgbClr val="6B5999"/>
          </a:solidFill>
          <a:ln>
            <a:solidFill>
              <a:srgbClr val="8A5A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Garamond"/>
              </a:rPr>
              <a:t>Conduct change detection analysis to quantify pixels changed between classes over four-time intervals</a:t>
            </a:r>
          </a:p>
        </p:txBody>
      </p:sp>
      <p:pic>
        <p:nvPicPr>
          <p:cNvPr id="5" name="Picture 4" descr="Landsat 8 right side view of the satellite.">
            <a:extLst>
              <a:ext uri="{FF2B5EF4-FFF2-40B4-BE49-F238E27FC236}">
                <a16:creationId xmlns:a16="http://schemas.microsoft.com/office/drawing/2014/main" id="{3517A8AA-FF6A-C381-93F4-E09B47E3BBFF}"/>
              </a:ext>
            </a:extLst>
          </p:cNvPr>
          <p:cNvPicPr>
            <a:picLocks noChangeAspect="1"/>
          </p:cNvPicPr>
          <p:nvPr/>
        </p:nvPicPr>
        <p:blipFill>
          <a:blip r:embed="rId4"/>
          <a:stretch>
            <a:fillRect/>
          </a:stretch>
        </p:blipFill>
        <p:spPr>
          <a:xfrm>
            <a:off x="753614" y="22401331"/>
            <a:ext cx="5280064" cy="3108960"/>
          </a:xfrm>
          <a:prstGeom prst="rect">
            <a:avLst/>
          </a:prstGeom>
        </p:spPr>
      </p:pic>
      <p:pic>
        <p:nvPicPr>
          <p:cNvPr id="15" name="Picture 14" descr="Landsat 9 with a view from the right side of the satellite">
            <a:extLst>
              <a:ext uri="{FF2B5EF4-FFF2-40B4-BE49-F238E27FC236}">
                <a16:creationId xmlns:a16="http://schemas.microsoft.com/office/drawing/2014/main" id="{647BEF1D-2F6E-FCC0-67FB-F8D394C45C92}"/>
              </a:ext>
            </a:extLst>
          </p:cNvPr>
          <p:cNvPicPr>
            <a:picLocks noChangeAspect="1"/>
          </p:cNvPicPr>
          <p:nvPr/>
        </p:nvPicPr>
        <p:blipFill>
          <a:blip r:embed="rId5"/>
          <a:stretch>
            <a:fillRect/>
          </a:stretch>
        </p:blipFill>
        <p:spPr>
          <a:xfrm>
            <a:off x="6260332" y="22490984"/>
            <a:ext cx="5312253" cy="3033023"/>
          </a:xfrm>
          <a:prstGeom prst="rect">
            <a:avLst/>
          </a:prstGeom>
        </p:spPr>
      </p:pic>
      <p:pic>
        <p:nvPicPr>
          <p:cNvPr id="33" name="Picture 32">
            <a:extLst>
              <a:ext uri="{FF2B5EF4-FFF2-40B4-BE49-F238E27FC236}">
                <a16:creationId xmlns:a16="http://schemas.microsoft.com/office/drawing/2014/main" id="{2A3DB938-9584-BD3D-626C-5FEBF808638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008424" y="29261337"/>
            <a:ext cx="2083075" cy="2083075"/>
          </a:xfrm>
          <a:prstGeom prst="rect">
            <a:avLst/>
          </a:prstGeom>
        </p:spPr>
      </p:pic>
      <p:pic>
        <p:nvPicPr>
          <p:cNvPr id="37" name="Picture 36">
            <a:extLst>
              <a:ext uri="{FF2B5EF4-FFF2-40B4-BE49-F238E27FC236}">
                <a16:creationId xmlns:a16="http://schemas.microsoft.com/office/drawing/2014/main" id="{924788AD-AD65-6880-C748-7354BAD5E13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43000" y="29261337"/>
            <a:ext cx="2083075" cy="2083075"/>
          </a:xfrm>
          <a:prstGeom prst="rect">
            <a:avLst/>
          </a:prstGeom>
        </p:spPr>
      </p:pic>
      <p:pic>
        <p:nvPicPr>
          <p:cNvPr id="39" name="Picture 38">
            <a:extLst>
              <a:ext uri="{FF2B5EF4-FFF2-40B4-BE49-F238E27FC236}">
                <a16:creationId xmlns:a16="http://schemas.microsoft.com/office/drawing/2014/main" id="{7742306A-F9EF-3EB8-5FB1-E8751A2332B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086526" y="29261337"/>
            <a:ext cx="2083075" cy="2083075"/>
          </a:xfrm>
          <a:prstGeom prst="rect">
            <a:avLst/>
          </a:prstGeom>
        </p:spPr>
      </p:pic>
      <p:pic>
        <p:nvPicPr>
          <p:cNvPr id="51" name="Picture 50">
            <a:extLst>
              <a:ext uri="{FF2B5EF4-FFF2-40B4-BE49-F238E27FC236}">
                <a16:creationId xmlns:a16="http://schemas.microsoft.com/office/drawing/2014/main" id="{DCE1E9A4-4187-5189-350F-EAB0452ED81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911152" y="29222997"/>
            <a:ext cx="2083075" cy="2083075"/>
          </a:xfrm>
          <a:prstGeom prst="rect">
            <a:avLst/>
          </a:prstGeom>
        </p:spPr>
      </p:pic>
      <p:sp>
        <p:nvSpPr>
          <p:cNvPr id="59" name="Text Placeholder 16">
            <a:extLst>
              <a:ext uri="{FF2B5EF4-FFF2-40B4-BE49-F238E27FC236}">
                <a16:creationId xmlns:a16="http://schemas.microsoft.com/office/drawing/2014/main" id="{DDE269DC-7B0B-60CE-FC8E-84AD31076100}"/>
              </a:ext>
            </a:extLst>
          </p:cNvPr>
          <p:cNvSpPr txBox="1">
            <a:spLocks/>
          </p:cNvSpPr>
          <p:nvPr/>
        </p:nvSpPr>
        <p:spPr>
          <a:xfrm>
            <a:off x="1151754" y="31493857"/>
            <a:ext cx="2872251" cy="1247893"/>
          </a:xfrm>
          <a:prstGeom prst="rect">
            <a:avLst/>
          </a:prstGeom>
        </p:spPr>
        <p:txBody>
          <a:bodyPr lIns="91440" tIns="45720" rIns="91440" bIns="45720" numCol="1" spcCol="640080" anchor="t"/>
          <a:lstStyle>
            <a:defPPr>
              <a:defRPr lang="en-US"/>
            </a:defPPr>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lumOff val="25000"/>
                  </a:schemeClr>
                </a:solidFill>
                <a:latin typeface="Garamond"/>
              </a:rPr>
              <a:t>Alexander </a:t>
            </a:r>
            <a:r>
              <a:rPr lang="en-US" dirty="0" err="1">
                <a:solidFill>
                  <a:schemeClr val="tx1">
                    <a:lumMod val="75000"/>
                    <a:lumOff val="25000"/>
                  </a:schemeClr>
                </a:solidFill>
                <a:latin typeface="Garamond"/>
              </a:rPr>
              <a:t>Temoshok</a:t>
            </a:r>
            <a:endParaRPr lang="en-US" dirty="0">
              <a:solidFill>
                <a:schemeClr val="tx1">
                  <a:lumMod val="75000"/>
                  <a:lumOff val="25000"/>
                </a:schemeClr>
              </a:solidFill>
            </a:endParaRPr>
          </a:p>
        </p:txBody>
      </p:sp>
      <p:sp>
        <p:nvSpPr>
          <p:cNvPr id="61" name="Text Placeholder 16">
            <a:extLst>
              <a:ext uri="{FF2B5EF4-FFF2-40B4-BE49-F238E27FC236}">
                <a16:creationId xmlns:a16="http://schemas.microsoft.com/office/drawing/2014/main" id="{B2A4D270-B385-06B7-93E0-E4DEB13A9AFD}"/>
              </a:ext>
            </a:extLst>
          </p:cNvPr>
          <p:cNvSpPr txBox="1">
            <a:spLocks/>
          </p:cNvSpPr>
          <p:nvPr/>
        </p:nvSpPr>
        <p:spPr>
          <a:xfrm>
            <a:off x="3626075" y="31518107"/>
            <a:ext cx="2872251" cy="1247893"/>
          </a:xfrm>
          <a:prstGeom prst="rect">
            <a:avLst/>
          </a:prstGeom>
        </p:spPr>
        <p:txBody>
          <a:bodyPr lIns="91440" tIns="45720" rIns="91440" bIns="45720" numCol="1" spcCol="640080" anchor="t"/>
          <a:lstStyle>
            <a:defPPr>
              <a:defRPr lang="en-US"/>
            </a:defPPr>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lumOff val="25000"/>
                  </a:schemeClr>
                </a:solidFill>
                <a:latin typeface="Garamond"/>
              </a:rPr>
              <a:t>Benjamin    </a:t>
            </a:r>
            <a:r>
              <a:rPr lang="en-US" dirty="0" err="1">
                <a:solidFill>
                  <a:schemeClr val="tx1">
                    <a:lumMod val="75000"/>
                    <a:lumOff val="25000"/>
                  </a:schemeClr>
                </a:solidFill>
                <a:latin typeface="Garamond"/>
              </a:rPr>
              <a:t>Lengane</a:t>
            </a:r>
            <a:endParaRPr lang="en-US" dirty="0">
              <a:solidFill>
                <a:schemeClr val="tx1">
                  <a:lumMod val="75000"/>
                  <a:lumOff val="25000"/>
                </a:schemeClr>
              </a:solidFill>
            </a:endParaRPr>
          </a:p>
        </p:txBody>
      </p:sp>
      <p:sp>
        <p:nvSpPr>
          <p:cNvPr id="65" name="Text Placeholder 16">
            <a:extLst>
              <a:ext uri="{FF2B5EF4-FFF2-40B4-BE49-F238E27FC236}">
                <a16:creationId xmlns:a16="http://schemas.microsoft.com/office/drawing/2014/main" id="{FFEB59F2-FAAC-B328-9690-535B611971AA}"/>
              </a:ext>
            </a:extLst>
          </p:cNvPr>
          <p:cNvSpPr txBox="1">
            <a:spLocks/>
          </p:cNvSpPr>
          <p:nvPr/>
        </p:nvSpPr>
        <p:spPr>
          <a:xfrm>
            <a:off x="6570892" y="31555869"/>
            <a:ext cx="3002160" cy="1247893"/>
          </a:xfrm>
          <a:prstGeom prst="rect">
            <a:avLst/>
          </a:prstGeom>
        </p:spPr>
        <p:txBody>
          <a:bodyPr lIns="91440" tIns="45720" rIns="91440" bIns="45720" numCol="1" spcCol="640080" anchor="t"/>
          <a:lstStyle>
            <a:defPPr>
              <a:defRPr lang="en-US"/>
            </a:defPPr>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lumOff val="25000"/>
                  </a:schemeClr>
                </a:solidFill>
                <a:latin typeface="Garamond"/>
              </a:rPr>
              <a:t>Emma             Holm-Olsen</a:t>
            </a:r>
            <a:endParaRPr lang="en-US" dirty="0">
              <a:solidFill>
                <a:schemeClr val="tx1">
                  <a:lumMod val="75000"/>
                  <a:lumOff val="25000"/>
                </a:schemeClr>
              </a:solidFill>
            </a:endParaRPr>
          </a:p>
        </p:txBody>
      </p:sp>
      <p:sp>
        <p:nvSpPr>
          <p:cNvPr id="68" name="Text Placeholder 16">
            <a:extLst>
              <a:ext uri="{FF2B5EF4-FFF2-40B4-BE49-F238E27FC236}">
                <a16:creationId xmlns:a16="http://schemas.microsoft.com/office/drawing/2014/main" id="{784AE586-C8F1-A9CA-5D83-6410DFD734F2}"/>
              </a:ext>
            </a:extLst>
          </p:cNvPr>
          <p:cNvSpPr txBox="1">
            <a:spLocks/>
          </p:cNvSpPr>
          <p:nvPr/>
        </p:nvSpPr>
        <p:spPr>
          <a:xfrm>
            <a:off x="9493489" y="31556207"/>
            <a:ext cx="3002160" cy="1247893"/>
          </a:xfrm>
          <a:prstGeom prst="rect">
            <a:avLst/>
          </a:prstGeom>
        </p:spPr>
        <p:txBody>
          <a:bodyPr lIns="91440" tIns="45720" rIns="91440" bIns="45720" numCol="1" spcCol="640080" anchor="t"/>
          <a:lstStyle>
            <a:defPPr>
              <a:defRPr lang="en-US"/>
            </a:defPPr>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lumOff val="25000"/>
                  </a:schemeClr>
                </a:solidFill>
                <a:latin typeface="Garamond"/>
              </a:rPr>
              <a:t>Riley                 Barlett</a:t>
            </a:r>
            <a:endParaRPr lang="en-US">
              <a:solidFill>
                <a:schemeClr val="tx1">
                  <a:lumMod val="75000"/>
                  <a:lumOff val="25000"/>
                </a:schemeClr>
              </a:solidFill>
            </a:endParaRPr>
          </a:p>
        </p:txBody>
      </p:sp>
      <p:pic>
        <p:nvPicPr>
          <p:cNvPr id="88" name="Picture 87" descr="A person smiling with long blonde hair&#10;&#10;AI-generated content may be incorrect.">
            <a:extLst>
              <a:ext uri="{FF2B5EF4-FFF2-40B4-BE49-F238E27FC236}">
                <a16:creationId xmlns:a16="http://schemas.microsoft.com/office/drawing/2014/main" id="{774623C4-3DB2-0FCE-FDF6-C287E653FA71}"/>
              </a:ext>
            </a:extLst>
          </p:cNvPr>
          <p:cNvPicPr>
            <a:picLocks/>
          </p:cNvPicPr>
          <p:nvPr/>
        </p:nvPicPr>
        <p:blipFill rotWithShape="1">
          <a:blip r:embed="rId7"/>
          <a:srcRect l="11594" t="2497" b="9096"/>
          <a:stretch/>
        </p:blipFill>
        <p:spPr>
          <a:xfrm>
            <a:off x="7224268" y="29472721"/>
            <a:ext cx="1645920" cy="1645920"/>
          </a:xfrm>
          <a:prstGeom prst="ellipse">
            <a:avLst/>
          </a:prstGeom>
        </p:spPr>
      </p:pic>
      <p:sp>
        <p:nvSpPr>
          <p:cNvPr id="36" name="Rectangle: Rounded Corners 35">
            <a:extLst>
              <a:ext uri="{FF2B5EF4-FFF2-40B4-BE49-F238E27FC236}">
                <a16:creationId xmlns:a16="http://schemas.microsoft.com/office/drawing/2014/main" id="{D4B49AF1-9DCC-BDD7-A350-AA516E98C21C}"/>
              </a:ext>
            </a:extLst>
          </p:cNvPr>
          <p:cNvSpPr/>
          <p:nvPr/>
        </p:nvSpPr>
        <p:spPr>
          <a:xfrm>
            <a:off x="21350324" y="8194887"/>
            <a:ext cx="4663440" cy="1196653"/>
          </a:xfrm>
          <a:prstGeom prst="roundRect">
            <a:avLst/>
          </a:prstGeom>
          <a:solidFill>
            <a:srgbClr val="8F32ED">
              <a:alpha val="84000"/>
            </a:srgbClr>
          </a:solidFill>
          <a:ln>
            <a:solidFill>
              <a:srgbClr val="8A5A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Garamond"/>
              </a:rPr>
              <a:t>Object-based Classification in ArcGIS Pro: “Canopy,” “Grass,” and “Development”</a:t>
            </a:r>
          </a:p>
        </p:txBody>
      </p:sp>
      <p:sp>
        <p:nvSpPr>
          <p:cNvPr id="44" name="Arrow: Down 43">
            <a:extLst>
              <a:ext uri="{FF2B5EF4-FFF2-40B4-BE49-F238E27FC236}">
                <a16:creationId xmlns:a16="http://schemas.microsoft.com/office/drawing/2014/main" id="{22299AD4-699A-4BAC-00D1-833B80B3A9F5}"/>
              </a:ext>
            </a:extLst>
          </p:cNvPr>
          <p:cNvSpPr/>
          <p:nvPr/>
        </p:nvSpPr>
        <p:spPr>
          <a:xfrm>
            <a:off x="18488379" y="7586317"/>
            <a:ext cx="369631" cy="562594"/>
          </a:xfrm>
          <a:prstGeom prst="down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descr="A person in a white turtleneck&#10;&#10;AI-generated content may be incorrect.">
            <a:extLst>
              <a:ext uri="{FF2B5EF4-FFF2-40B4-BE49-F238E27FC236}">
                <a16:creationId xmlns:a16="http://schemas.microsoft.com/office/drawing/2014/main" id="{D6561013-7447-F1FA-5D50-473B43973A61}"/>
              </a:ext>
            </a:extLst>
          </p:cNvPr>
          <p:cNvPicPr>
            <a:picLocks/>
          </p:cNvPicPr>
          <p:nvPr/>
        </p:nvPicPr>
        <p:blipFill rotWithShape="1">
          <a:blip r:embed="rId8" cstate="print">
            <a:extLst>
              <a:ext uri="{28A0092B-C50C-407E-A947-70E740481C1C}">
                <a14:useLocalDpi xmlns:a14="http://schemas.microsoft.com/office/drawing/2010/main" val="0"/>
              </a:ext>
            </a:extLst>
          </a:blip>
          <a:srcRect l="-122" t="6372" r="8950" b="21344"/>
          <a:stretch/>
        </p:blipFill>
        <p:spPr>
          <a:xfrm>
            <a:off x="4292911" y="29479247"/>
            <a:ext cx="1645920" cy="1645920"/>
          </a:xfrm>
          <a:prstGeom prst="ellipse">
            <a:avLst/>
          </a:prstGeom>
        </p:spPr>
      </p:pic>
      <p:pic>
        <p:nvPicPr>
          <p:cNvPr id="64" name="Picture 63" descr="A person wearing glasses and a black shirt&#10;&#10;AI-generated content may be incorrect.">
            <a:extLst>
              <a:ext uri="{FF2B5EF4-FFF2-40B4-BE49-F238E27FC236}">
                <a16:creationId xmlns:a16="http://schemas.microsoft.com/office/drawing/2014/main" id="{C2BB2EA5-CEF6-6F9C-7A00-B8CB2A77291E}"/>
              </a:ext>
            </a:extLst>
          </p:cNvPr>
          <p:cNvPicPr>
            <a:picLocks/>
          </p:cNvPicPr>
          <p:nvPr/>
        </p:nvPicPr>
        <p:blipFill rotWithShape="1">
          <a:blip r:embed="rId9" cstate="print">
            <a:extLst>
              <a:ext uri="{28A0092B-C50C-407E-A947-70E740481C1C}">
                <a14:useLocalDpi xmlns:a14="http://schemas.microsoft.com/office/drawing/2010/main" val="0"/>
              </a:ext>
            </a:extLst>
          </a:blip>
          <a:srcRect l="34381" t="3031" r="8255" b="9669"/>
          <a:stretch/>
        </p:blipFill>
        <p:spPr>
          <a:xfrm rot="16200000">
            <a:off x="1761578" y="29468239"/>
            <a:ext cx="1645920" cy="1645920"/>
          </a:xfrm>
          <a:prstGeom prst="ellipse">
            <a:avLst/>
          </a:prstGeom>
        </p:spPr>
      </p:pic>
      <p:cxnSp>
        <p:nvCxnSpPr>
          <p:cNvPr id="43" name="Straight Arrow Connector 42">
            <a:extLst>
              <a:ext uri="{FF2B5EF4-FFF2-40B4-BE49-F238E27FC236}">
                <a16:creationId xmlns:a16="http://schemas.microsoft.com/office/drawing/2014/main" id="{F81481D7-D093-8760-7FBC-C47E519DCBC1}"/>
              </a:ext>
            </a:extLst>
          </p:cNvPr>
          <p:cNvCxnSpPr>
            <a:cxnSpLocks/>
          </p:cNvCxnSpPr>
          <p:nvPr/>
        </p:nvCxnSpPr>
        <p:spPr>
          <a:xfrm flipV="1">
            <a:off x="4064868" y="14416224"/>
            <a:ext cx="1248862" cy="3383780"/>
          </a:xfrm>
          <a:prstGeom prst="straightConnector1">
            <a:avLst/>
          </a:prstGeom>
          <a:ln>
            <a:solidFill>
              <a:srgbClr val="7030A0"/>
            </a:solidFill>
          </a:ln>
        </p:spPr>
        <p:style>
          <a:lnRef idx="3">
            <a:schemeClr val="accent5"/>
          </a:lnRef>
          <a:fillRef idx="0">
            <a:schemeClr val="accent5"/>
          </a:fillRef>
          <a:effectRef idx="2">
            <a:schemeClr val="accent5"/>
          </a:effectRef>
          <a:fontRef idx="minor">
            <a:schemeClr val="tx1"/>
          </a:fontRef>
        </p:style>
      </p:cxnSp>
      <p:cxnSp>
        <p:nvCxnSpPr>
          <p:cNvPr id="45" name="Straight Arrow Connector 44">
            <a:extLst>
              <a:ext uri="{FF2B5EF4-FFF2-40B4-BE49-F238E27FC236}">
                <a16:creationId xmlns:a16="http://schemas.microsoft.com/office/drawing/2014/main" id="{44FAF989-38D6-A597-CACC-00F4CF012CDF}"/>
              </a:ext>
            </a:extLst>
          </p:cNvPr>
          <p:cNvCxnSpPr>
            <a:cxnSpLocks/>
          </p:cNvCxnSpPr>
          <p:nvPr/>
        </p:nvCxnSpPr>
        <p:spPr>
          <a:xfrm>
            <a:off x="4060514" y="18335096"/>
            <a:ext cx="1253216" cy="708829"/>
          </a:xfrm>
          <a:prstGeom prst="straightConnector1">
            <a:avLst/>
          </a:prstGeom>
          <a:ln>
            <a:solidFill>
              <a:srgbClr val="7030A0"/>
            </a:solidFill>
          </a:ln>
        </p:spPr>
        <p:style>
          <a:lnRef idx="3">
            <a:schemeClr val="accent5"/>
          </a:lnRef>
          <a:fillRef idx="0">
            <a:schemeClr val="accent5"/>
          </a:fillRef>
          <a:effectRef idx="2">
            <a:schemeClr val="accent5"/>
          </a:effectRef>
          <a:fontRef idx="minor">
            <a:schemeClr val="tx1"/>
          </a:fontRef>
        </p:style>
      </p:cxnSp>
      <p:sp>
        <p:nvSpPr>
          <p:cNvPr id="50" name="TextBox 18">
            <a:extLst>
              <a:ext uri="{FF2B5EF4-FFF2-40B4-BE49-F238E27FC236}">
                <a16:creationId xmlns:a16="http://schemas.microsoft.com/office/drawing/2014/main" id="{D1485F89-B691-89E0-075E-C24EFCB303CB}"/>
              </a:ext>
            </a:extLst>
          </p:cNvPr>
          <p:cNvSpPr txBox="1"/>
          <p:nvPr/>
        </p:nvSpPr>
        <p:spPr>
          <a:xfrm>
            <a:off x="1525118" y="17159020"/>
            <a:ext cx="1894603"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tx1">
                    <a:lumMod val="75000"/>
                    <a:lumOff val="25000"/>
                  </a:schemeClr>
                </a:solidFill>
                <a:latin typeface="Century Gothic"/>
              </a:rPr>
              <a:t>WEST VIRGINIA</a:t>
            </a:r>
          </a:p>
        </p:txBody>
      </p:sp>
      <p:sp>
        <p:nvSpPr>
          <p:cNvPr id="53" name="TextBox 18">
            <a:extLst>
              <a:ext uri="{FF2B5EF4-FFF2-40B4-BE49-F238E27FC236}">
                <a16:creationId xmlns:a16="http://schemas.microsoft.com/office/drawing/2014/main" id="{B87DCC64-9037-B553-03E9-E92947166CD8}"/>
              </a:ext>
            </a:extLst>
          </p:cNvPr>
          <p:cNvSpPr txBox="1"/>
          <p:nvPr/>
        </p:nvSpPr>
        <p:spPr>
          <a:xfrm>
            <a:off x="4170552" y="20092000"/>
            <a:ext cx="1453698"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tx1">
                    <a:lumMod val="75000"/>
                    <a:lumOff val="25000"/>
                  </a:schemeClr>
                </a:solidFill>
                <a:latin typeface="Century Gothic"/>
              </a:rPr>
              <a:t>VIRGINIA</a:t>
            </a:r>
          </a:p>
        </p:txBody>
      </p:sp>
      <p:sp>
        <p:nvSpPr>
          <p:cNvPr id="58" name="TextBox 27">
            <a:extLst>
              <a:ext uri="{FF2B5EF4-FFF2-40B4-BE49-F238E27FC236}">
                <a16:creationId xmlns:a16="http://schemas.microsoft.com/office/drawing/2014/main" id="{FE6CFC09-73DD-A922-3EF8-4CC21EC2C8C8}"/>
              </a:ext>
            </a:extLst>
          </p:cNvPr>
          <p:cNvSpPr txBox="1"/>
          <p:nvPr/>
        </p:nvSpPr>
        <p:spPr>
          <a:xfrm>
            <a:off x="4549058" y="19365325"/>
            <a:ext cx="145369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RICHMOND</a:t>
            </a:r>
          </a:p>
        </p:txBody>
      </p:sp>
      <p:sp>
        <p:nvSpPr>
          <p:cNvPr id="60" name="Flowchart: Connector 59">
            <a:extLst>
              <a:ext uri="{FF2B5EF4-FFF2-40B4-BE49-F238E27FC236}">
                <a16:creationId xmlns:a16="http://schemas.microsoft.com/office/drawing/2014/main" id="{FDCDDF6E-D55B-05FF-C1A6-1372308A69E9}"/>
              </a:ext>
            </a:extLst>
          </p:cNvPr>
          <p:cNvSpPr/>
          <p:nvPr/>
        </p:nvSpPr>
        <p:spPr>
          <a:xfrm>
            <a:off x="5660916" y="19363014"/>
            <a:ext cx="83890" cy="76900"/>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70" name="TextBox 2">
            <a:extLst>
              <a:ext uri="{FF2B5EF4-FFF2-40B4-BE49-F238E27FC236}">
                <a16:creationId xmlns:a16="http://schemas.microsoft.com/office/drawing/2014/main" id="{92C374AE-75C8-165F-30E1-8EE2ED426EA6}"/>
              </a:ext>
            </a:extLst>
          </p:cNvPr>
          <p:cNvSpPr txBox="1"/>
          <p:nvPr/>
        </p:nvSpPr>
        <p:spPr>
          <a:xfrm>
            <a:off x="1187250" y="20573413"/>
            <a:ext cx="30656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rPr>
              <a:t>0</a:t>
            </a:r>
          </a:p>
        </p:txBody>
      </p:sp>
      <p:sp>
        <p:nvSpPr>
          <p:cNvPr id="71" name="TextBox 20">
            <a:extLst>
              <a:ext uri="{FF2B5EF4-FFF2-40B4-BE49-F238E27FC236}">
                <a16:creationId xmlns:a16="http://schemas.microsoft.com/office/drawing/2014/main" id="{80F13B44-D119-6EA4-507D-CBDBE13CB35B}"/>
              </a:ext>
            </a:extLst>
          </p:cNvPr>
          <p:cNvSpPr txBox="1"/>
          <p:nvPr/>
        </p:nvSpPr>
        <p:spPr>
          <a:xfrm>
            <a:off x="1715249" y="20580588"/>
            <a:ext cx="36259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rPr>
              <a:t>25</a:t>
            </a:r>
          </a:p>
        </p:txBody>
      </p:sp>
      <p:sp>
        <p:nvSpPr>
          <p:cNvPr id="72" name="TextBox 10">
            <a:extLst>
              <a:ext uri="{FF2B5EF4-FFF2-40B4-BE49-F238E27FC236}">
                <a16:creationId xmlns:a16="http://schemas.microsoft.com/office/drawing/2014/main" id="{698CF872-5D0A-D386-8A97-34079DFF73B1}"/>
              </a:ext>
            </a:extLst>
          </p:cNvPr>
          <p:cNvSpPr txBox="1"/>
          <p:nvPr/>
        </p:nvSpPr>
        <p:spPr>
          <a:xfrm>
            <a:off x="2306525" y="20591055"/>
            <a:ext cx="9228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rPr>
              <a:t>50 miles</a:t>
            </a:r>
          </a:p>
        </p:txBody>
      </p:sp>
      <p:sp>
        <p:nvSpPr>
          <p:cNvPr id="82" name="Rectangle: Rounded Corners 56">
            <a:extLst>
              <a:ext uri="{FF2B5EF4-FFF2-40B4-BE49-F238E27FC236}">
                <a16:creationId xmlns:a16="http://schemas.microsoft.com/office/drawing/2014/main" id="{89C1DEB7-B005-5F09-A800-A0FCA7A5050B}"/>
              </a:ext>
            </a:extLst>
          </p:cNvPr>
          <p:cNvSpPr/>
          <p:nvPr/>
        </p:nvSpPr>
        <p:spPr>
          <a:xfrm>
            <a:off x="21350324" y="6347480"/>
            <a:ext cx="4663440" cy="1196653"/>
          </a:xfrm>
          <a:prstGeom prst="roundRect">
            <a:avLst/>
          </a:prstGeom>
          <a:solidFill>
            <a:srgbClr val="C897F8"/>
          </a:solidFill>
          <a:ln>
            <a:solidFill>
              <a:srgbClr val="8A5A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Garamond"/>
              </a:rPr>
              <a:t>NAIP (Land cover change)</a:t>
            </a:r>
            <a:endParaRPr lang="en-US" dirty="0"/>
          </a:p>
        </p:txBody>
      </p:sp>
      <p:sp>
        <p:nvSpPr>
          <p:cNvPr id="83" name="Rectangle: Rounded Corners 56">
            <a:extLst>
              <a:ext uri="{FF2B5EF4-FFF2-40B4-BE49-F238E27FC236}">
                <a16:creationId xmlns:a16="http://schemas.microsoft.com/office/drawing/2014/main" id="{5F82548C-7B16-9071-0BA2-7D8F91CAACDF}"/>
              </a:ext>
            </a:extLst>
          </p:cNvPr>
          <p:cNvSpPr/>
          <p:nvPr/>
        </p:nvSpPr>
        <p:spPr>
          <a:xfrm>
            <a:off x="16341474" y="6346606"/>
            <a:ext cx="4663440" cy="1196653"/>
          </a:xfrm>
          <a:prstGeom prst="roundRect">
            <a:avLst/>
          </a:prstGeom>
          <a:solidFill>
            <a:srgbClr val="C897F8"/>
          </a:solidFill>
          <a:ln>
            <a:solidFill>
              <a:srgbClr val="8A5A9A"/>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Garamond"/>
              </a:rPr>
              <a:t>Landsat 8 TIRS &amp; Landsat 9 TIRS-2 (LST)</a:t>
            </a:r>
          </a:p>
        </p:txBody>
      </p:sp>
      <p:sp>
        <p:nvSpPr>
          <p:cNvPr id="89" name="Text Placeholder 16">
            <a:extLst>
              <a:ext uri="{FF2B5EF4-FFF2-40B4-BE49-F238E27FC236}">
                <a16:creationId xmlns:a16="http://schemas.microsoft.com/office/drawing/2014/main" id="{510D5C42-FE4C-25BF-3503-3C9A6511AC1A}"/>
              </a:ext>
            </a:extLst>
          </p:cNvPr>
          <p:cNvSpPr txBox="1">
            <a:spLocks/>
          </p:cNvSpPr>
          <p:nvPr/>
        </p:nvSpPr>
        <p:spPr>
          <a:xfrm>
            <a:off x="13198388" y="26081815"/>
            <a:ext cx="13220915" cy="3322729"/>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8A5A9A"/>
              </a:buClr>
              <a:buFont typeface="Arial" panose="05030102010509060703" pitchFamily="18" charset="2"/>
              <a:buChar char="•"/>
            </a:pPr>
            <a:r>
              <a:rPr lang="en-US" sz="2800" dirty="0">
                <a:solidFill>
                  <a:schemeClr val="tx1">
                    <a:lumMod val="75000"/>
                    <a:lumOff val="25000"/>
                  </a:schemeClr>
                </a:solidFill>
                <a:latin typeface="Garamond"/>
                <a:ea typeface="+mn-lt"/>
                <a:cs typeface="+mn-lt"/>
              </a:rPr>
              <a:t>Remote sensing is a feasible method for quantifying change in LST and land cover over time, as it allows for change detection over large areas.</a:t>
            </a:r>
          </a:p>
          <a:p>
            <a:pPr>
              <a:lnSpc>
                <a:spcPct val="100000"/>
              </a:lnSpc>
              <a:spcBef>
                <a:spcPts val="0"/>
              </a:spcBef>
              <a:spcAft>
                <a:spcPts val="600"/>
              </a:spcAft>
              <a:buClr>
                <a:srgbClr val="8A5A9A"/>
              </a:buClr>
              <a:buFont typeface="Arial" panose="05030102010509060703" pitchFamily="18" charset="2"/>
              <a:buChar char="•"/>
            </a:pPr>
            <a:r>
              <a:rPr lang="en-US" sz="2800" dirty="0">
                <a:solidFill>
                  <a:schemeClr val="tx1">
                    <a:lumMod val="75000"/>
                    <a:lumOff val="25000"/>
                  </a:schemeClr>
                </a:solidFill>
                <a:latin typeface="Garamond"/>
              </a:rPr>
              <a:t>90 out of 646 census blocks had an LST increase during the study period. </a:t>
            </a:r>
          </a:p>
          <a:p>
            <a:pPr>
              <a:lnSpc>
                <a:spcPct val="100000"/>
              </a:lnSpc>
              <a:spcBef>
                <a:spcPts val="0"/>
              </a:spcBef>
              <a:spcAft>
                <a:spcPts val="600"/>
              </a:spcAft>
              <a:buClr>
                <a:srgbClr val="8A5A9A"/>
              </a:buClr>
              <a:buFont typeface="Arial" panose="05030102010509060703" pitchFamily="18" charset="2"/>
              <a:buChar char="•"/>
            </a:pPr>
            <a:r>
              <a:rPr lang="en-US" sz="2800" dirty="0">
                <a:solidFill>
                  <a:schemeClr val="tx1">
                    <a:lumMod val="75000"/>
                    <a:lumOff val="25000"/>
                  </a:schemeClr>
                </a:solidFill>
                <a:latin typeface="Garamond"/>
              </a:rPr>
              <a:t>Identified hotspots and areas of low canopy cover will allow partners to prioritize tree planting in areas most susceptible to heat and flood-related disasters.</a:t>
            </a:r>
          </a:p>
        </p:txBody>
      </p:sp>
      <p:sp>
        <p:nvSpPr>
          <p:cNvPr id="13" name="Text Placeholder 16">
            <a:extLst>
              <a:ext uri="{FF2B5EF4-FFF2-40B4-BE49-F238E27FC236}">
                <a16:creationId xmlns:a16="http://schemas.microsoft.com/office/drawing/2014/main" id="{3760FE80-A9AD-5A39-104F-302C8822B937}"/>
              </a:ext>
            </a:extLst>
          </p:cNvPr>
          <p:cNvSpPr txBox="1">
            <a:spLocks/>
          </p:cNvSpPr>
          <p:nvPr/>
        </p:nvSpPr>
        <p:spPr>
          <a:xfrm>
            <a:off x="13199337" y="21257814"/>
            <a:ext cx="5403112" cy="3355395"/>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r"/>
            <a:r>
              <a:rPr lang="en-US" sz="2800" dirty="0">
                <a:solidFill>
                  <a:schemeClr val="tx1">
                    <a:lumMod val="75000"/>
                    <a:lumOff val="25000"/>
                  </a:schemeClr>
                </a:solidFill>
                <a:latin typeface="Garamond"/>
              </a:rPr>
              <a:t>Harrisonburg </a:t>
            </a:r>
            <a:r>
              <a:rPr lang="en-US" sz="2800" dirty="0">
                <a:solidFill>
                  <a:schemeClr val="tx1">
                    <a:lumMod val="75000"/>
                    <a:lumOff val="25000"/>
                  </a:schemeClr>
                </a:solidFill>
                <a:latin typeface="Garamond"/>
                <a:ea typeface="+mn-lt"/>
                <a:cs typeface="+mn-lt"/>
              </a:rPr>
              <a:t>experienced a 617-acre decrease in tree canopy and a 224-acre increase in impervious surfaces during the study period. The bulk of canopy loss and development occurred from 2021 – 2023. </a:t>
            </a:r>
            <a:endParaRPr lang="en-US" sz="2400" dirty="0">
              <a:solidFill>
                <a:schemeClr val="tx1">
                  <a:lumMod val="75000"/>
                  <a:lumOff val="25000"/>
                </a:schemeClr>
              </a:solidFill>
            </a:endParaRPr>
          </a:p>
        </p:txBody>
      </p:sp>
      <p:sp>
        <p:nvSpPr>
          <p:cNvPr id="27" name="TextBox 13">
            <a:extLst>
              <a:ext uri="{FF2B5EF4-FFF2-40B4-BE49-F238E27FC236}">
                <a16:creationId xmlns:a16="http://schemas.microsoft.com/office/drawing/2014/main" id="{34C920AF-A409-AB3C-DD46-9DED6AE8035E}"/>
              </a:ext>
            </a:extLst>
          </p:cNvPr>
          <p:cNvSpPr txBox="1"/>
          <p:nvPr/>
        </p:nvSpPr>
        <p:spPr>
          <a:xfrm>
            <a:off x="19193738" y="18583733"/>
            <a:ext cx="105059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1 mile</a:t>
            </a:r>
            <a:endParaRPr lang="en-US" sz="1200">
              <a:solidFill>
                <a:schemeClr val="tx1">
                  <a:lumMod val="75000"/>
                  <a:lumOff val="25000"/>
                </a:schemeClr>
              </a:solidFill>
              <a:latin typeface="Century Gothic" panose="020B0502020202020204" pitchFamily="34" charset="0"/>
            </a:endParaRPr>
          </a:p>
        </p:txBody>
      </p:sp>
      <p:sp>
        <p:nvSpPr>
          <p:cNvPr id="46" name="TextBox 13">
            <a:extLst>
              <a:ext uri="{FF2B5EF4-FFF2-40B4-BE49-F238E27FC236}">
                <a16:creationId xmlns:a16="http://schemas.microsoft.com/office/drawing/2014/main" id="{832D55B8-6436-B5D1-1CD0-60AB62C3B761}"/>
              </a:ext>
            </a:extLst>
          </p:cNvPr>
          <p:cNvSpPr txBox="1"/>
          <p:nvPr/>
        </p:nvSpPr>
        <p:spPr>
          <a:xfrm>
            <a:off x="18725959" y="18630487"/>
            <a:ext cx="103142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0.5</a:t>
            </a:r>
            <a:endParaRPr lang="en-US" sz="1200">
              <a:solidFill>
                <a:schemeClr val="tx1">
                  <a:lumMod val="75000"/>
                  <a:lumOff val="25000"/>
                </a:schemeClr>
              </a:solidFill>
              <a:latin typeface="Century Gothic" panose="020B0502020202020204" pitchFamily="34" charset="0"/>
            </a:endParaRPr>
          </a:p>
        </p:txBody>
      </p:sp>
      <p:sp>
        <p:nvSpPr>
          <p:cNvPr id="75" name="TextBox 13">
            <a:extLst>
              <a:ext uri="{FF2B5EF4-FFF2-40B4-BE49-F238E27FC236}">
                <a16:creationId xmlns:a16="http://schemas.microsoft.com/office/drawing/2014/main" id="{1737D6B4-76C7-5617-C4A2-B1775C16EB01}"/>
              </a:ext>
            </a:extLst>
          </p:cNvPr>
          <p:cNvSpPr txBox="1"/>
          <p:nvPr/>
        </p:nvSpPr>
        <p:spPr>
          <a:xfrm>
            <a:off x="18297724" y="18583734"/>
            <a:ext cx="105059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0</a:t>
            </a:r>
            <a:endParaRPr lang="en-US" sz="1200">
              <a:solidFill>
                <a:schemeClr val="tx1">
                  <a:lumMod val="75000"/>
                  <a:lumOff val="25000"/>
                </a:schemeClr>
              </a:solidFill>
              <a:latin typeface="Century Gothic" panose="020B0502020202020204" pitchFamily="34" charset="0"/>
            </a:endParaRPr>
          </a:p>
        </p:txBody>
      </p:sp>
      <p:sp>
        <p:nvSpPr>
          <p:cNvPr id="124" name="TextBox 123">
            <a:extLst>
              <a:ext uri="{FF2B5EF4-FFF2-40B4-BE49-F238E27FC236}">
                <a16:creationId xmlns:a16="http://schemas.microsoft.com/office/drawing/2014/main" id="{82FBB361-F531-458D-92A4-B5AEAA228E02}"/>
              </a:ext>
            </a:extLst>
          </p:cNvPr>
          <p:cNvSpPr txBox="1"/>
          <p:nvPr/>
        </p:nvSpPr>
        <p:spPr>
          <a:xfrm>
            <a:off x="20980925" y="17464149"/>
            <a:ext cx="160763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rPr>
              <a:t>Canopy decrease</a:t>
            </a:r>
          </a:p>
        </p:txBody>
      </p:sp>
      <p:sp>
        <p:nvSpPr>
          <p:cNvPr id="35" name="TextBox 3">
            <a:extLst>
              <a:ext uri="{FF2B5EF4-FFF2-40B4-BE49-F238E27FC236}">
                <a16:creationId xmlns:a16="http://schemas.microsoft.com/office/drawing/2014/main" id="{45DCB206-78F1-6511-5937-BBEC0F1645F4}"/>
              </a:ext>
            </a:extLst>
          </p:cNvPr>
          <p:cNvSpPr txBox="1"/>
          <p:nvPr/>
        </p:nvSpPr>
        <p:spPr>
          <a:xfrm>
            <a:off x="7620087" y="19143308"/>
            <a:ext cx="370497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tx1">
                    <a:lumMod val="75000"/>
                    <a:lumOff val="25000"/>
                  </a:schemeClr>
                </a:solidFill>
                <a:latin typeface="Century Gothic" panose="020B0502020202020204" pitchFamily="34" charset="0"/>
              </a:rPr>
              <a:t>Basemap</a:t>
            </a:r>
            <a:r>
              <a:rPr lang="en-US" sz="900" b="0" i="0" u="none" strike="noStrike" dirty="0">
                <a:solidFill>
                  <a:schemeClr val="tx1">
                    <a:lumMod val="75000"/>
                    <a:lumOff val="25000"/>
                  </a:schemeClr>
                </a:solidFill>
                <a:effectLst/>
                <a:latin typeface="Century Gothic" panose="020B0502020202020204" pitchFamily="34" charset="0"/>
              </a:rPr>
              <a:t>: Esri, TomTom, Garmin, FAO, NOAA, USGS, © OpenStreetMap contributors, and the GIS User Community</a:t>
            </a:r>
            <a:r>
              <a:rPr lang="en-US" sz="900" b="0" i="0" dirty="0">
                <a:solidFill>
                  <a:schemeClr val="tx1">
                    <a:lumMod val="75000"/>
                    <a:lumOff val="25000"/>
                  </a:schemeClr>
                </a:solidFill>
                <a:effectLst/>
                <a:latin typeface="Century Gothic" panose="020B0502020202020204" pitchFamily="34" charset="0"/>
              </a:rPr>
              <a:t>​</a:t>
            </a:r>
            <a:endParaRPr lang="en-US" sz="900" b="1" dirty="0">
              <a:solidFill>
                <a:schemeClr val="tx1">
                  <a:lumMod val="75000"/>
                  <a:lumOff val="25000"/>
                </a:schemeClr>
              </a:solidFill>
            </a:endParaRPr>
          </a:p>
        </p:txBody>
      </p:sp>
      <p:pic>
        <p:nvPicPr>
          <p:cNvPr id="17" name="Picture 16" descr="A map of a city&#10;&#10;AI-generated content may be incorrect.">
            <a:extLst>
              <a:ext uri="{FF2B5EF4-FFF2-40B4-BE49-F238E27FC236}">
                <a16:creationId xmlns:a16="http://schemas.microsoft.com/office/drawing/2014/main" id="{453EB743-67C1-B1E7-A67A-A9E31C8F31FE}"/>
              </a:ext>
            </a:extLst>
          </p:cNvPr>
          <p:cNvPicPr>
            <a:picLocks noChangeAspect="1"/>
          </p:cNvPicPr>
          <p:nvPr/>
        </p:nvPicPr>
        <p:blipFill>
          <a:blip r:embed="rId10"/>
          <a:srcRect l="14485" t="21317" r="-2297" b="15747"/>
          <a:stretch/>
        </p:blipFill>
        <p:spPr>
          <a:xfrm>
            <a:off x="13116100" y="13066327"/>
            <a:ext cx="5326250" cy="6761090"/>
          </a:xfrm>
          <a:prstGeom prst="rect">
            <a:avLst/>
          </a:prstGeom>
        </p:spPr>
      </p:pic>
      <p:sp>
        <p:nvSpPr>
          <p:cNvPr id="34" name="TextBox 7">
            <a:extLst>
              <a:ext uri="{FF2B5EF4-FFF2-40B4-BE49-F238E27FC236}">
                <a16:creationId xmlns:a16="http://schemas.microsoft.com/office/drawing/2014/main" id="{E84F172A-DB36-30D1-B313-E3E66E553DB2}"/>
              </a:ext>
            </a:extLst>
          </p:cNvPr>
          <p:cNvSpPr txBox="1"/>
          <p:nvPr/>
        </p:nvSpPr>
        <p:spPr>
          <a:xfrm>
            <a:off x="13995775" y="19503383"/>
            <a:ext cx="85291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1 mile</a:t>
            </a:r>
          </a:p>
        </p:txBody>
      </p:sp>
      <p:sp>
        <p:nvSpPr>
          <p:cNvPr id="84" name="TextBox 10">
            <a:extLst>
              <a:ext uri="{FF2B5EF4-FFF2-40B4-BE49-F238E27FC236}">
                <a16:creationId xmlns:a16="http://schemas.microsoft.com/office/drawing/2014/main" id="{D4620FE9-BB9B-ECAA-CE65-917FB22D56EA}"/>
              </a:ext>
            </a:extLst>
          </p:cNvPr>
          <p:cNvSpPr txBox="1"/>
          <p:nvPr/>
        </p:nvSpPr>
        <p:spPr>
          <a:xfrm>
            <a:off x="13559162" y="19502696"/>
            <a:ext cx="77583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0.5</a:t>
            </a:r>
          </a:p>
        </p:txBody>
      </p:sp>
      <p:sp>
        <p:nvSpPr>
          <p:cNvPr id="85" name="TextBox 19">
            <a:extLst>
              <a:ext uri="{FF2B5EF4-FFF2-40B4-BE49-F238E27FC236}">
                <a16:creationId xmlns:a16="http://schemas.microsoft.com/office/drawing/2014/main" id="{55C0A00E-126F-AEED-D177-E726E88A7503}"/>
              </a:ext>
            </a:extLst>
          </p:cNvPr>
          <p:cNvSpPr txBox="1"/>
          <p:nvPr/>
        </p:nvSpPr>
        <p:spPr>
          <a:xfrm>
            <a:off x="13083239" y="19498414"/>
            <a:ext cx="334927"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0</a:t>
            </a:r>
          </a:p>
        </p:txBody>
      </p:sp>
      <p:sp>
        <p:nvSpPr>
          <p:cNvPr id="86" name="TextBox 6">
            <a:extLst>
              <a:ext uri="{FF2B5EF4-FFF2-40B4-BE49-F238E27FC236}">
                <a16:creationId xmlns:a16="http://schemas.microsoft.com/office/drawing/2014/main" id="{B33E7375-1445-3D63-F676-5EBA0D3E963B}"/>
              </a:ext>
            </a:extLst>
          </p:cNvPr>
          <p:cNvSpPr txBox="1"/>
          <p:nvPr/>
        </p:nvSpPr>
        <p:spPr>
          <a:xfrm>
            <a:off x="13183001" y="13062163"/>
            <a:ext cx="247640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tx1">
                    <a:lumMod val="75000"/>
                    <a:lumOff val="25000"/>
                  </a:schemeClr>
                </a:solidFill>
                <a:latin typeface="Century Gothic"/>
              </a:rPr>
              <a:t>Changes in LST by Census Block 2014 – 2023</a:t>
            </a:r>
          </a:p>
        </p:txBody>
      </p:sp>
      <p:sp>
        <p:nvSpPr>
          <p:cNvPr id="91" name="TextBox 26">
            <a:extLst>
              <a:ext uri="{FF2B5EF4-FFF2-40B4-BE49-F238E27FC236}">
                <a16:creationId xmlns:a16="http://schemas.microsoft.com/office/drawing/2014/main" id="{5D96E8FC-DA43-BC6E-0018-5A894D530386}"/>
              </a:ext>
            </a:extLst>
          </p:cNvPr>
          <p:cNvSpPr txBox="1"/>
          <p:nvPr/>
        </p:nvSpPr>
        <p:spPr>
          <a:xfrm>
            <a:off x="15896424" y="18219347"/>
            <a:ext cx="207650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rPr>
              <a:t>Increase in rank by LST </a:t>
            </a:r>
          </a:p>
        </p:txBody>
      </p:sp>
      <p:sp>
        <p:nvSpPr>
          <p:cNvPr id="92" name="Rectangle: Rounded Corners 91">
            <a:extLst>
              <a:ext uri="{FF2B5EF4-FFF2-40B4-BE49-F238E27FC236}">
                <a16:creationId xmlns:a16="http://schemas.microsoft.com/office/drawing/2014/main" id="{FE880DE0-7C45-CE94-625E-6CB7D10522AF}"/>
              </a:ext>
            </a:extLst>
          </p:cNvPr>
          <p:cNvSpPr/>
          <p:nvPr/>
        </p:nvSpPr>
        <p:spPr>
          <a:xfrm>
            <a:off x="15659404" y="18234522"/>
            <a:ext cx="224924" cy="247500"/>
          </a:xfrm>
          <a:prstGeom prst="roundRect">
            <a:avLst/>
          </a:prstGeom>
          <a:solidFill>
            <a:srgbClr val="FF0000"/>
          </a:solidFill>
          <a:ln w="12700" cap="flat" cmpd="sng" algn="ctr">
            <a:solidFill>
              <a:schemeClr val="tx1">
                <a:lumMod val="75000"/>
                <a:lumOff val="25000"/>
              </a:scheme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Garamond"/>
                <a:ea typeface="+mn-ea"/>
                <a:cs typeface="+mn-cs"/>
              </a:defRPr>
            </a:lvl1pPr>
            <a:lvl2pPr marL="457200" algn="l" defTabSz="914400" rtl="0" eaLnBrk="1" latinLnBrk="0" hangingPunct="1">
              <a:defRPr sz="1800" kern="1200">
                <a:solidFill>
                  <a:sysClr val="window" lastClr="FFFFFF"/>
                </a:solidFill>
                <a:latin typeface="Garamond"/>
                <a:ea typeface="+mn-ea"/>
                <a:cs typeface="+mn-cs"/>
              </a:defRPr>
            </a:lvl2pPr>
            <a:lvl3pPr marL="914400" algn="l" defTabSz="914400" rtl="0" eaLnBrk="1" latinLnBrk="0" hangingPunct="1">
              <a:defRPr sz="1800" kern="1200">
                <a:solidFill>
                  <a:sysClr val="window" lastClr="FFFFFF"/>
                </a:solidFill>
                <a:latin typeface="Garamond"/>
                <a:ea typeface="+mn-ea"/>
                <a:cs typeface="+mn-cs"/>
              </a:defRPr>
            </a:lvl3pPr>
            <a:lvl4pPr marL="1371600" algn="l" defTabSz="914400" rtl="0" eaLnBrk="1" latinLnBrk="0" hangingPunct="1">
              <a:defRPr sz="1800" kern="1200">
                <a:solidFill>
                  <a:sysClr val="window" lastClr="FFFFFF"/>
                </a:solidFill>
                <a:latin typeface="Garamond"/>
                <a:ea typeface="+mn-ea"/>
                <a:cs typeface="+mn-cs"/>
              </a:defRPr>
            </a:lvl4pPr>
            <a:lvl5pPr marL="1828800" algn="l" defTabSz="914400" rtl="0" eaLnBrk="1" latinLnBrk="0" hangingPunct="1">
              <a:defRPr sz="1800" kern="1200">
                <a:solidFill>
                  <a:sysClr val="window" lastClr="FFFFFF"/>
                </a:solidFill>
                <a:latin typeface="Garamond"/>
                <a:ea typeface="+mn-ea"/>
                <a:cs typeface="+mn-cs"/>
              </a:defRPr>
            </a:lvl5pPr>
            <a:lvl6pPr marL="2286000" algn="l" defTabSz="914400" rtl="0" eaLnBrk="1" latinLnBrk="0" hangingPunct="1">
              <a:defRPr sz="1800" kern="1200">
                <a:solidFill>
                  <a:sysClr val="window" lastClr="FFFFFF"/>
                </a:solidFill>
                <a:latin typeface="Garamond"/>
                <a:ea typeface="+mn-ea"/>
                <a:cs typeface="+mn-cs"/>
              </a:defRPr>
            </a:lvl6pPr>
            <a:lvl7pPr marL="2743200" algn="l" defTabSz="914400" rtl="0" eaLnBrk="1" latinLnBrk="0" hangingPunct="1">
              <a:defRPr sz="1800" kern="1200">
                <a:solidFill>
                  <a:sysClr val="window" lastClr="FFFFFF"/>
                </a:solidFill>
                <a:latin typeface="Garamond"/>
                <a:ea typeface="+mn-ea"/>
                <a:cs typeface="+mn-cs"/>
              </a:defRPr>
            </a:lvl7pPr>
            <a:lvl8pPr marL="3200400" algn="l" defTabSz="914400" rtl="0" eaLnBrk="1" latinLnBrk="0" hangingPunct="1">
              <a:defRPr sz="1800" kern="1200">
                <a:solidFill>
                  <a:sysClr val="window" lastClr="FFFFFF"/>
                </a:solidFill>
                <a:latin typeface="Garamond"/>
                <a:ea typeface="+mn-ea"/>
                <a:cs typeface="+mn-cs"/>
              </a:defRPr>
            </a:lvl8pPr>
            <a:lvl9pPr marL="3657600" algn="l" defTabSz="914400" rtl="0" eaLnBrk="1" latinLnBrk="0" hangingPunct="1">
              <a:defRPr sz="1800" kern="1200">
                <a:solidFill>
                  <a:sysClr val="window" lastClr="FFFFFF"/>
                </a:solidFill>
                <a:latin typeface="Garamond"/>
                <a:ea typeface="+mn-ea"/>
                <a:cs typeface="+mn-cs"/>
              </a:defRPr>
            </a:lvl9pPr>
          </a:lstStyle>
          <a:p>
            <a:pPr algn="ctr"/>
            <a:endParaRPr lang="en-US" sz="800" b="1">
              <a:solidFill>
                <a:schemeClr val="tx1">
                  <a:lumMod val="75000"/>
                  <a:lumOff val="25000"/>
                </a:schemeClr>
              </a:solidFill>
            </a:endParaRPr>
          </a:p>
        </p:txBody>
      </p:sp>
      <p:sp>
        <p:nvSpPr>
          <p:cNvPr id="93" name="Rectangle: Rounded Corners 92">
            <a:extLst>
              <a:ext uri="{FF2B5EF4-FFF2-40B4-BE49-F238E27FC236}">
                <a16:creationId xmlns:a16="http://schemas.microsoft.com/office/drawing/2014/main" id="{1DCA2109-3DF5-2207-FEC1-A4B65B1DECD9}"/>
              </a:ext>
            </a:extLst>
          </p:cNvPr>
          <p:cNvSpPr/>
          <p:nvPr/>
        </p:nvSpPr>
        <p:spPr>
          <a:xfrm>
            <a:off x="15659403" y="18727050"/>
            <a:ext cx="224924" cy="247500"/>
          </a:xfrm>
          <a:prstGeom prst="roundRect">
            <a:avLst/>
          </a:prstGeom>
          <a:solidFill>
            <a:srgbClr val="FFFFBF"/>
          </a:solidFill>
          <a:ln w="12700" cap="flat" cmpd="sng" algn="ctr">
            <a:solidFill>
              <a:schemeClr val="tx1">
                <a:lumMod val="75000"/>
                <a:lumOff val="25000"/>
              </a:scheme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Garamond"/>
                <a:ea typeface="+mn-ea"/>
                <a:cs typeface="+mn-cs"/>
              </a:defRPr>
            </a:lvl1pPr>
            <a:lvl2pPr marL="457200" algn="l" defTabSz="914400" rtl="0" eaLnBrk="1" latinLnBrk="0" hangingPunct="1">
              <a:defRPr sz="1800" kern="1200">
                <a:solidFill>
                  <a:sysClr val="window" lastClr="FFFFFF"/>
                </a:solidFill>
                <a:latin typeface="Garamond"/>
                <a:ea typeface="+mn-ea"/>
                <a:cs typeface="+mn-cs"/>
              </a:defRPr>
            </a:lvl2pPr>
            <a:lvl3pPr marL="914400" algn="l" defTabSz="914400" rtl="0" eaLnBrk="1" latinLnBrk="0" hangingPunct="1">
              <a:defRPr sz="1800" kern="1200">
                <a:solidFill>
                  <a:sysClr val="window" lastClr="FFFFFF"/>
                </a:solidFill>
                <a:latin typeface="Garamond"/>
                <a:ea typeface="+mn-ea"/>
                <a:cs typeface="+mn-cs"/>
              </a:defRPr>
            </a:lvl3pPr>
            <a:lvl4pPr marL="1371600" algn="l" defTabSz="914400" rtl="0" eaLnBrk="1" latinLnBrk="0" hangingPunct="1">
              <a:defRPr sz="1800" kern="1200">
                <a:solidFill>
                  <a:sysClr val="window" lastClr="FFFFFF"/>
                </a:solidFill>
                <a:latin typeface="Garamond"/>
                <a:ea typeface="+mn-ea"/>
                <a:cs typeface="+mn-cs"/>
              </a:defRPr>
            </a:lvl4pPr>
            <a:lvl5pPr marL="1828800" algn="l" defTabSz="914400" rtl="0" eaLnBrk="1" latinLnBrk="0" hangingPunct="1">
              <a:defRPr sz="1800" kern="1200">
                <a:solidFill>
                  <a:sysClr val="window" lastClr="FFFFFF"/>
                </a:solidFill>
                <a:latin typeface="Garamond"/>
                <a:ea typeface="+mn-ea"/>
                <a:cs typeface="+mn-cs"/>
              </a:defRPr>
            </a:lvl5pPr>
            <a:lvl6pPr marL="2286000" algn="l" defTabSz="914400" rtl="0" eaLnBrk="1" latinLnBrk="0" hangingPunct="1">
              <a:defRPr sz="1800" kern="1200">
                <a:solidFill>
                  <a:sysClr val="window" lastClr="FFFFFF"/>
                </a:solidFill>
                <a:latin typeface="Garamond"/>
                <a:ea typeface="+mn-ea"/>
                <a:cs typeface="+mn-cs"/>
              </a:defRPr>
            </a:lvl6pPr>
            <a:lvl7pPr marL="2743200" algn="l" defTabSz="914400" rtl="0" eaLnBrk="1" latinLnBrk="0" hangingPunct="1">
              <a:defRPr sz="1800" kern="1200">
                <a:solidFill>
                  <a:sysClr val="window" lastClr="FFFFFF"/>
                </a:solidFill>
                <a:latin typeface="Garamond"/>
                <a:ea typeface="+mn-ea"/>
                <a:cs typeface="+mn-cs"/>
              </a:defRPr>
            </a:lvl7pPr>
            <a:lvl8pPr marL="3200400" algn="l" defTabSz="914400" rtl="0" eaLnBrk="1" latinLnBrk="0" hangingPunct="1">
              <a:defRPr sz="1800" kern="1200">
                <a:solidFill>
                  <a:sysClr val="window" lastClr="FFFFFF"/>
                </a:solidFill>
                <a:latin typeface="Garamond"/>
                <a:ea typeface="+mn-ea"/>
                <a:cs typeface="+mn-cs"/>
              </a:defRPr>
            </a:lvl8pPr>
            <a:lvl9pPr marL="3657600" algn="l" defTabSz="914400" rtl="0" eaLnBrk="1" latinLnBrk="0" hangingPunct="1">
              <a:defRPr sz="1800" kern="1200">
                <a:solidFill>
                  <a:sysClr val="window" lastClr="FFFFFF"/>
                </a:solidFill>
                <a:latin typeface="Garamond"/>
                <a:ea typeface="+mn-ea"/>
                <a:cs typeface="+mn-cs"/>
              </a:defRPr>
            </a:lvl9pPr>
          </a:lstStyle>
          <a:p>
            <a:pPr algn="ctr"/>
            <a:endParaRPr lang="en-US" sz="800" b="1">
              <a:solidFill>
                <a:schemeClr val="tx1">
                  <a:lumMod val="75000"/>
                  <a:lumOff val="25000"/>
                </a:schemeClr>
              </a:solidFill>
            </a:endParaRPr>
          </a:p>
        </p:txBody>
      </p:sp>
      <p:sp>
        <p:nvSpPr>
          <p:cNvPr id="94" name="Rectangle: Rounded Corners 93">
            <a:extLst>
              <a:ext uri="{FF2B5EF4-FFF2-40B4-BE49-F238E27FC236}">
                <a16:creationId xmlns:a16="http://schemas.microsoft.com/office/drawing/2014/main" id="{493F8689-F242-4994-7C6F-29992D477B72}"/>
              </a:ext>
            </a:extLst>
          </p:cNvPr>
          <p:cNvSpPr/>
          <p:nvPr/>
        </p:nvSpPr>
        <p:spPr>
          <a:xfrm>
            <a:off x="15659403" y="19217735"/>
            <a:ext cx="224924" cy="247500"/>
          </a:xfrm>
          <a:prstGeom prst="roundRect">
            <a:avLst/>
          </a:prstGeom>
          <a:solidFill>
            <a:srgbClr val="0072FF"/>
          </a:solidFill>
          <a:ln w="12700" cap="flat" cmpd="sng" algn="ctr">
            <a:solidFill>
              <a:schemeClr val="tx1">
                <a:lumMod val="75000"/>
                <a:lumOff val="25000"/>
              </a:scheme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Garamond"/>
                <a:ea typeface="+mn-ea"/>
                <a:cs typeface="+mn-cs"/>
              </a:defRPr>
            </a:lvl1pPr>
            <a:lvl2pPr marL="457200" algn="l" defTabSz="914400" rtl="0" eaLnBrk="1" latinLnBrk="0" hangingPunct="1">
              <a:defRPr sz="1800" kern="1200">
                <a:solidFill>
                  <a:sysClr val="window" lastClr="FFFFFF"/>
                </a:solidFill>
                <a:latin typeface="Garamond"/>
                <a:ea typeface="+mn-ea"/>
                <a:cs typeface="+mn-cs"/>
              </a:defRPr>
            </a:lvl2pPr>
            <a:lvl3pPr marL="914400" algn="l" defTabSz="914400" rtl="0" eaLnBrk="1" latinLnBrk="0" hangingPunct="1">
              <a:defRPr sz="1800" kern="1200">
                <a:solidFill>
                  <a:sysClr val="window" lastClr="FFFFFF"/>
                </a:solidFill>
                <a:latin typeface="Garamond"/>
                <a:ea typeface="+mn-ea"/>
                <a:cs typeface="+mn-cs"/>
              </a:defRPr>
            </a:lvl3pPr>
            <a:lvl4pPr marL="1371600" algn="l" defTabSz="914400" rtl="0" eaLnBrk="1" latinLnBrk="0" hangingPunct="1">
              <a:defRPr sz="1800" kern="1200">
                <a:solidFill>
                  <a:sysClr val="window" lastClr="FFFFFF"/>
                </a:solidFill>
                <a:latin typeface="Garamond"/>
                <a:ea typeface="+mn-ea"/>
                <a:cs typeface="+mn-cs"/>
              </a:defRPr>
            </a:lvl4pPr>
            <a:lvl5pPr marL="1828800" algn="l" defTabSz="914400" rtl="0" eaLnBrk="1" latinLnBrk="0" hangingPunct="1">
              <a:defRPr sz="1800" kern="1200">
                <a:solidFill>
                  <a:sysClr val="window" lastClr="FFFFFF"/>
                </a:solidFill>
                <a:latin typeface="Garamond"/>
                <a:ea typeface="+mn-ea"/>
                <a:cs typeface="+mn-cs"/>
              </a:defRPr>
            </a:lvl5pPr>
            <a:lvl6pPr marL="2286000" algn="l" defTabSz="914400" rtl="0" eaLnBrk="1" latinLnBrk="0" hangingPunct="1">
              <a:defRPr sz="1800" kern="1200">
                <a:solidFill>
                  <a:sysClr val="window" lastClr="FFFFFF"/>
                </a:solidFill>
                <a:latin typeface="Garamond"/>
                <a:ea typeface="+mn-ea"/>
                <a:cs typeface="+mn-cs"/>
              </a:defRPr>
            </a:lvl6pPr>
            <a:lvl7pPr marL="2743200" algn="l" defTabSz="914400" rtl="0" eaLnBrk="1" latinLnBrk="0" hangingPunct="1">
              <a:defRPr sz="1800" kern="1200">
                <a:solidFill>
                  <a:sysClr val="window" lastClr="FFFFFF"/>
                </a:solidFill>
                <a:latin typeface="Garamond"/>
                <a:ea typeface="+mn-ea"/>
                <a:cs typeface="+mn-cs"/>
              </a:defRPr>
            </a:lvl7pPr>
            <a:lvl8pPr marL="3200400" algn="l" defTabSz="914400" rtl="0" eaLnBrk="1" latinLnBrk="0" hangingPunct="1">
              <a:defRPr sz="1800" kern="1200">
                <a:solidFill>
                  <a:sysClr val="window" lastClr="FFFFFF"/>
                </a:solidFill>
                <a:latin typeface="Garamond"/>
                <a:ea typeface="+mn-ea"/>
                <a:cs typeface="+mn-cs"/>
              </a:defRPr>
            </a:lvl8pPr>
            <a:lvl9pPr marL="3657600" algn="l" defTabSz="914400" rtl="0" eaLnBrk="1" latinLnBrk="0" hangingPunct="1">
              <a:defRPr sz="1800" kern="1200">
                <a:solidFill>
                  <a:sysClr val="window" lastClr="FFFFFF"/>
                </a:solidFill>
                <a:latin typeface="Garamond"/>
                <a:ea typeface="+mn-ea"/>
                <a:cs typeface="+mn-cs"/>
              </a:defRPr>
            </a:lvl9pPr>
          </a:lstStyle>
          <a:p>
            <a:pPr algn="ctr"/>
            <a:endParaRPr lang="en-US" sz="800" b="1">
              <a:solidFill>
                <a:schemeClr val="tx1">
                  <a:lumMod val="75000"/>
                  <a:lumOff val="25000"/>
                </a:schemeClr>
              </a:solidFill>
            </a:endParaRPr>
          </a:p>
        </p:txBody>
      </p:sp>
      <p:sp>
        <p:nvSpPr>
          <p:cNvPr id="95" name="TextBox 37">
            <a:extLst>
              <a:ext uri="{FF2B5EF4-FFF2-40B4-BE49-F238E27FC236}">
                <a16:creationId xmlns:a16="http://schemas.microsoft.com/office/drawing/2014/main" id="{F4F1BAF1-A07E-4CF8-C867-08C849F798AD}"/>
              </a:ext>
            </a:extLst>
          </p:cNvPr>
          <p:cNvSpPr txBox="1"/>
          <p:nvPr/>
        </p:nvSpPr>
        <p:spPr>
          <a:xfrm>
            <a:off x="15890226" y="19199250"/>
            <a:ext cx="208902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rPr>
              <a:t>Decrease in rank by LST </a:t>
            </a:r>
          </a:p>
        </p:txBody>
      </p:sp>
      <p:pic>
        <p:nvPicPr>
          <p:cNvPr id="98" name="Picture 97">
            <a:extLst>
              <a:ext uri="{FF2B5EF4-FFF2-40B4-BE49-F238E27FC236}">
                <a16:creationId xmlns:a16="http://schemas.microsoft.com/office/drawing/2014/main" id="{28CA1060-0246-EB47-90DE-130D57C3AAF6}"/>
              </a:ext>
            </a:extLst>
          </p:cNvPr>
          <p:cNvPicPr>
            <a:picLocks noChangeAspect="1"/>
          </p:cNvPicPr>
          <p:nvPr/>
        </p:nvPicPr>
        <p:blipFill>
          <a:blip r:embed="rId11"/>
          <a:stretch>
            <a:fillRect/>
          </a:stretch>
        </p:blipFill>
        <p:spPr>
          <a:xfrm>
            <a:off x="13182242" y="19635250"/>
            <a:ext cx="952500" cy="180975"/>
          </a:xfrm>
          <a:prstGeom prst="rect">
            <a:avLst/>
          </a:prstGeom>
        </p:spPr>
      </p:pic>
      <p:sp>
        <p:nvSpPr>
          <p:cNvPr id="99" name="TextBox 26">
            <a:extLst>
              <a:ext uri="{FF2B5EF4-FFF2-40B4-BE49-F238E27FC236}">
                <a16:creationId xmlns:a16="http://schemas.microsoft.com/office/drawing/2014/main" id="{928BE439-0DB3-906F-D71F-D65E623B4058}"/>
              </a:ext>
            </a:extLst>
          </p:cNvPr>
          <p:cNvSpPr txBox="1"/>
          <p:nvPr/>
        </p:nvSpPr>
        <p:spPr>
          <a:xfrm>
            <a:off x="15896424" y="18718999"/>
            <a:ext cx="217594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rPr>
              <a:t>No change in rank by LST</a:t>
            </a:r>
            <a:endParaRPr lang="en-US" dirty="0">
              <a:solidFill>
                <a:schemeClr val="tx1">
                  <a:lumMod val="75000"/>
                  <a:lumOff val="25000"/>
                </a:schemeClr>
              </a:solidFill>
            </a:endParaRPr>
          </a:p>
        </p:txBody>
      </p:sp>
      <p:sp>
        <p:nvSpPr>
          <p:cNvPr id="102" name="Text Placeholder 16">
            <a:extLst>
              <a:ext uri="{FF2B5EF4-FFF2-40B4-BE49-F238E27FC236}">
                <a16:creationId xmlns:a16="http://schemas.microsoft.com/office/drawing/2014/main" id="{512F84B2-7879-CC86-99B2-1A9CC9CEB42C}"/>
              </a:ext>
            </a:extLst>
          </p:cNvPr>
          <p:cNvSpPr txBox="1">
            <a:spLocks/>
          </p:cNvSpPr>
          <p:nvPr/>
        </p:nvSpPr>
        <p:spPr>
          <a:xfrm>
            <a:off x="23349362" y="12997716"/>
            <a:ext cx="3258858" cy="567870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pPr>
            <a:r>
              <a:rPr lang="en-US" sz="2800" dirty="0">
                <a:solidFill>
                  <a:schemeClr val="tx1">
                    <a:lumMod val="75000"/>
                    <a:lumOff val="25000"/>
                  </a:schemeClr>
                </a:solidFill>
                <a:latin typeface="Garamond"/>
                <a:ea typeface="Calibri"/>
                <a:cs typeface="Calibri"/>
              </a:rPr>
              <a:t>Side-by-side comparison of LST change (left) and land cover change (right) from 2014 – 2023 in Harrisonburg. This visual comparison demonstrates the association with changes in LST and changes in land cover.</a:t>
            </a:r>
            <a:endParaRPr lang="en-US" sz="2800" dirty="0">
              <a:solidFill>
                <a:schemeClr val="tx1">
                  <a:lumMod val="75000"/>
                  <a:lumOff val="25000"/>
                </a:schemeClr>
              </a:solidFill>
            </a:endParaRPr>
          </a:p>
        </p:txBody>
      </p:sp>
      <p:sp>
        <p:nvSpPr>
          <p:cNvPr id="90" name="Arrow: Down 89">
            <a:extLst>
              <a:ext uri="{FF2B5EF4-FFF2-40B4-BE49-F238E27FC236}">
                <a16:creationId xmlns:a16="http://schemas.microsoft.com/office/drawing/2014/main" id="{8A5DA680-6A6D-E19D-9A8C-EB3804725280}"/>
              </a:ext>
            </a:extLst>
          </p:cNvPr>
          <p:cNvSpPr/>
          <p:nvPr/>
        </p:nvSpPr>
        <p:spPr>
          <a:xfrm>
            <a:off x="18488379" y="9431680"/>
            <a:ext cx="369631" cy="562594"/>
          </a:xfrm>
          <a:prstGeom prst="down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Arrow: Down 95">
            <a:extLst>
              <a:ext uri="{FF2B5EF4-FFF2-40B4-BE49-F238E27FC236}">
                <a16:creationId xmlns:a16="http://schemas.microsoft.com/office/drawing/2014/main" id="{D316BD39-F8AF-2C18-713D-232255C4311E}"/>
              </a:ext>
            </a:extLst>
          </p:cNvPr>
          <p:cNvSpPr/>
          <p:nvPr/>
        </p:nvSpPr>
        <p:spPr>
          <a:xfrm>
            <a:off x="23497229" y="9435620"/>
            <a:ext cx="369631" cy="562594"/>
          </a:xfrm>
          <a:prstGeom prst="down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4C8B4907-03EE-1625-56A5-63C150547D62}"/>
              </a:ext>
            </a:extLst>
          </p:cNvPr>
          <p:cNvSpPr/>
          <p:nvPr/>
        </p:nvSpPr>
        <p:spPr>
          <a:xfrm>
            <a:off x="20643555" y="17725086"/>
            <a:ext cx="263263" cy="362518"/>
          </a:xfrm>
          <a:prstGeom prst="roundRect">
            <a:avLst/>
          </a:prstGeom>
          <a:solidFill>
            <a:srgbClr val="FF0000"/>
          </a:solidFill>
          <a:ln w="12700" cap="flat" cmpd="sng" algn="ctr">
            <a:solidFill>
              <a:srgbClr val="FF00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ysClr val="window" lastClr="FFFFFF"/>
                </a:solidFill>
                <a:latin typeface="Garamond"/>
                <a:ea typeface="+mn-ea"/>
                <a:cs typeface="+mn-cs"/>
              </a:defRPr>
            </a:lvl1pPr>
            <a:lvl2pPr marL="457200" algn="l" defTabSz="914400" rtl="0" eaLnBrk="1" latinLnBrk="0" hangingPunct="1">
              <a:defRPr sz="1800" kern="1200">
                <a:solidFill>
                  <a:sysClr val="window" lastClr="FFFFFF"/>
                </a:solidFill>
                <a:latin typeface="Garamond"/>
                <a:ea typeface="+mn-ea"/>
                <a:cs typeface="+mn-cs"/>
              </a:defRPr>
            </a:lvl2pPr>
            <a:lvl3pPr marL="914400" algn="l" defTabSz="914400" rtl="0" eaLnBrk="1" latinLnBrk="0" hangingPunct="1">
              <a:defRPr sz="1800" kern="1200">
                <a:solidFill>
                  <a:sysClr val="window" lastClr="FFFFFF"/>
                </a:solidFill>
                <a:latin typeface="Garamond"/>
                <a:ea typeface="+mn-ea"/>
                <a:cs typeface="+mn-cs"/>
              </a:defRPr>
            </a:lvl3pPr>
            <a:lvl4pPr marL="1371600" algn="l" defTabSz="914400" rtl="0" eaLnBrk="1" latinLnBrk="0" hangingPunct="1">
              <a:defRPr sz="1800" kern="1200">
                <a:solidFill>
                  <a:sysClr val="window" lastClr="FFFFFF"/>
                </a:solidFill>
                <a:latin typeface="Garamond"/>
                <a:ea typeface="+mn-ea"/>
                <a:cs typeface="+mn-cs"/>
              </a:defRPr>
            </a:lvl4pPr>
            <a:lvl5pPr marL="1828800" algn="l" defTabSz="914400" rtl="0" eaLnBrk="1" latinLnBrk="0" hangingPunct="1">
              <a:defRPr sz="1800" kern="1200">
                <a:solidFill>
                  <a:sysClr val="window" lastClr="FFFFFF"/>
                </a:solidFill>
                <a:latin typeface="Garamond"/>
                <a:ea typeface="+mn-ea"/>
                <a:cs typeface="+mn-cs"/>
              </a:defRPr>
            </a:lvl5pPr>
            <a:lvl6pPr marL="2286000" algn="l" defTabSz="914400" rtl="0" eaLnBrk="1" latinLnBrk="0" hangingPunct="1">
              <a:defRPr sz="1800" kern="1200">
                <a:solidFill>
                  <a:sysClr val="window" lastClr="FFFFFF"/>
                </a:solidFill>
                <a:latin typeface="Garamond"/>
                <a:ea typeface="+mn-ea"/>
                <a:cs typeface="+mn-cs"/>
              </a:defRPr>
            </a:lvl6pPr>
            <a:lvl7pPr marL="2743200" algn="l" defTabSz="914400" rtl="0" eaLnBrk="1" latinLnBrk="0" hangingPunct="1">
              <a:defRPr sz="1800" kern="1200">
                <a:solidFill>
                  <a:sysClr val="window" lastClr="FFFFFF"/>
                </a:solidFill>
                <a:latin typeface="Garamond"/>
                <a:ea typeface="+mn-ea"/>
                <a:cs typeface="+mn-cs"/>
              </a:defRPr>
            </a:lvl7pPr>
            <a:lvl8pPr marL="3200400" algn="l" defTabSz="914400" rtl="0" eaLnBrk="1" latinLnBrk="0" hangingPunct="1">
              <a:defRPr sz="1800" kern="1200">
                <a:solidFill>
                  <a:sysClr val="window" lastClr="FFFFFF"/>
                </a:solidFill>
                <a:latin typeface="Garamond"/>
                <a:ea typeface="+mn-ea"/>
                <a:cs typeface="+mn-cs"/>
              </a:defRPr>
            </a:lvl8pPr>
            <a:lvl9pPr marL="3657600" algn="l" defTabSz="914400" rtl="0" eaLnBrk="1" latinLnBrk="0" hangingPunct="1">
              <a:defRPr sz="1800" kern="1200">
                <a:solidFill>
                  <a:sysClr val="window" lastClr="FFFFFF"/>
                </a:solidFill>
                <a:latin typeface="Garamond"/>
                <a:ea typeface="+mn-ea"/>
                <a:cs typeface="+mn-cs"/>
              </a:defRPr>
            </a:lvl9pPr>
          </a:lstStyle>
          <a:p>
            <a:pPr algn="ctr"/>
            <a:endParaRPr lang="en-US" sz="800" b="1">
              <a:solidFill>
                <a:schemeClr val="tx1">
                  <a:lumMod val="75000"/>
                  <a:lumOff val="25000"/>
                </a:schemeClr>
              </a:solidFill>
            </a:endParaRPr>
          </a:p>
        </p:txBody>
      </p:sp>
      <p:sp>
        <p:nvSpPr>
          <p:cNvPr id="104" name="Rectangle: Rounded Corners 103">
            <a:extLst>
              <a:ext uri="{FF2B5EF4-FFF2-40B4-BE49-F238E27FC236}">
                <a16:creationId xmlns:a16="http://schemas.microsoft.com/office/drawing/2014/main" id="{F1762256-4252-F285-77BA-4048DAA0A77C}"/>
              </a:ext>
            </a:extLst>
          </p:cNvPr>
          <p:cNvSpPr/>
          <p:nvPr/>
        </p:nvSpPr>
        <p:spPr>
          <a:xfrm>
            <a:off x="20662723" y="18300181"/>
            <a:ext cx="263263" cy="362518"/>
          </a:xfrm>
          <a:prstGeom prst="roundRect">
            <a:avLst/>
          </a:prstGeom>
          <a:solidFill>
            <a:srgbClr val="8F32ED"/>
          </a:solidFill>
          <a:ln w="12700" cap="flat" cmpd="sng" algn="ctr">
            <a:solidFill>
              <a:srgbClr val="8F32ED"/>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ysClr val="window" lastClr="FFFFFF"/>
                </a:solidFill>
                <a:latin typeface="Garamond"/>
                <a:ea typeface="+mn-ea"/>
                <a:cs typeface="+mn-cs"/>
              </a:defRPr>
            </a:lvl1pPr>
            <a:lvl2pPr marL="457200" algn="l" defTabSz="914400" rtl="0" eaLnBrk="1" latinLnBrk="0" hangingPunct="1">
              <a:defRPr sz="1800" kern="1200">
                <a:solidFill>
                  <a:sysClr val="window" lastClr="FFFFFF"/>
                </a:solidFill>
                <a:latin typeface="Garamond"/>
                <a:ea typeface="+mn-ea"/>
                <a:cs typeface="+mn-cs"/>
              </a:defRPr>
            </a:lvl2pPr>
            <a:lvl3pPr marL="914400" algn="l" defTabSz="914400" rtl="0" eaLnBrk="1" latinLnBrk="0" hangingPunct="1">
              <a:defRPr sz="1800" kern="1200">
                <a:solidFill>
                  <a:sysClr val="window" lastClr="FFFFFF"/>
                </a:solidFill>
                <a:latin typeface="Garamond"/>
                <a:ea typeface="+mn-ea"/>
                <a:cs typeface="+mn-cs"/>
              </a:defRPr>
            </a:lvl3pPr>
            <a:lvl4pPr marL="1371600" algn="l" defTabSz="914400" rtl="0" eaLnBrk="1" latinLnBrk="0" hangingPunct="1">
              <a:defRPr sz="1800" kern="1200">
                <a:solidFill>
                  <a:sysClr val="window" lastClr="FFFFFF"/>
                </a:solidFill>
                <a:latin typeface="Garamond"/>
                <a:ea typeface="+mn-ea"/>
                <a:cs typeface="+mn-cs"/>
              </a:defRPr>
            </a:lvl4pPr>
            <a:lvl5pPr marL="1828800" algn="l" defTabSz="914400" rtl="0" eaLnBrk="1" latinLnBrk="0" hangingPunct="1">
              <a:defRPr sz="1800" kern="1200">
                <a:solidFill>
                  <a:sysClr val="window" lastClr="FFFFFF"/>
                </a:solidFill>
                <a:latin typeface="Garamond"/>
                <a:ea typeface="+mn-ea"/>
                <a:cs typeface="+mn-cs"/>
              </a:defRPr>
            </a:lvl5pPr>
            <a:lvl6pPr marL="2286000" algn="l" defTabSz="914400" rtl="0" eaLnBrk="1" latinLnBrk="0" hangingPunct="1">
              <a:defRPr sz="1800" kern="1200">
                <a:solidFill>
                  <a:sysClr val="window" lastClr="FFFFFF"/>
                </a:solidFill>
                <a:latin typeface="Garamond"/>
                <a:ea typeface="+mn-ea"/>
                <a:cs typeface="+mn-cs"/>
              </a:defRPr>
            </a:lvl6pPr>
            <a:lvl7pPr marL="2743200" algn="l" defTabSz="914400" rtl="0" eaLnBrk="1" latinLnBrk="0" hangingPunct="1">
              <a:defRPr sz="1800" kern="1200">
                <a:solidFill>
                  <a:sysClr val="window" lastClr="FFFFFF"/>
                </a:solidFill>
                <a:latin typeface="Garamond"/>
                <a:ea typeface="+mn-ea"/>
                <a:cs typeface="+mn-cs"/>
              </a:defRPr>
            </a:lvl7pPr>
            <a:lvl8pPr marL="3200400" algn="l" defTabSz="914400" rtl="0" eaLnBrk="1" latinLnBrk="0" hangingPunct="1">
              <a:defRPr sz="1800" kern="1200">
                <a:solidFill>
                  <a:sysClr val="window" lastClr="FFFFFF"/>
                </a:solidFill>
                <a:latin typeface="Garamond"/>
                <a:ea typeface="+mn-ea"/>
                <a:cs typeface="+mn-cs"/>
              </a:defRPr>
            </a:lvl8pPr>
            <a:lvl9pPr marL="3657600" algn="l" defTabSz="914400" rtl="0" eaLnBrk="1" latinLnBrk="0" hangingPunct="1">
              <a:defRPr sz="1800" kern="1200">
                <a:solidFill>
                  <a:sysClr val="window" lastClr="FFFFFF"/>
                </a:solidFill>
                <a:latin typeface="Garamond"/>
                <a:ea typeface="+mn-ea"/>
                <a:cs typeface="+mn-cs"/>
              </a:defRPr>
            </a:lvl9pPr>
          </a:lstStyle>
          <a:p>
            <a:pPr algn="ctr"/>
            <a:endParaRPr lang="en-US" sz="800" b="1">
              <a:solidFill>
                <a:schemeClr val="tx1">
                  <a:lumMod val="75000"/>
                  <a:lumOff val="25000"/>
                </a:schemeClr>
              </a:solidFill>
            </a:endParaRPr>
          </a:p>
        </p:txBody>
      </p:sp>
      <p:pic>
        <p:nvPicPr>
          <p:cNvPr id="105" name="Picture 104">
            <a:extLst>
              <a:ext uri="{FF2B5EF4-FFF2-40B4-BE49-F238E27FC236}">
                <a16:creationId xmlns:a16="http://schemas.microsoft.com/office/drawing/2014/main" id="{F16A41F4-7012-EF22-11B6-B78E651BD2BD}"/>
              </a:ext>
            </a:extLst>
          </p:cNvPr>
          <p:cNvPicPr>
            <a:picLocks noChangeAspect="1"/>
          </p:cNvPicPr>
          <p:nvPr/>
        </p:nvPicPr>
        <p:blipFill>
          <a:blip r:embed="rId12"/>
          <a:stretch>
            <a:fillRect/>
          </a:stretch>
        </p:blipFill>
        <p:spPr>
          <a:xfrm>
            <a:off x="19047395" y="20245688"/>
            <a:ext cx="7434473" cy="4921909"/>
          </a:xfrm>
          <a:prstGeom prst="rect">
            <a:avLst/>
          </a:prstGeom>
          <a:ln>
            <a:solidFill>
              <a:schemeClr val="tx1"/>
            </a:solidFill>
          </a:ln>
        </p:spPr>
      </p:pic>
      <p:sp>
        <p:nvSpPr>
          <p:cNvPr id="107" name="TextBox 13">
            <a:extLst>
              <a:ext uri="{FF2B5EF4-FFF2-40B4-BE49-F238E27FC236}">
                <a16:creationId xmlns:a16="http://schemas.microsoft.com/office/drawing/2014/main" id="{DA8ECC6F-59BF-F1F6-CE08-0D54BCDDB223}"/>
              </a:ext>
            </a:extLst>
          </p:cNvPr>
          <p:cNvSpPr txBox="1"/>
          <p:nvPr/>
        </p:nvSpPr>
        <p:spPr>
          <a:xfrm rot="-10800000" flipV="1">
            <a:off x="20516932" y="20445325"/>
            <a:ext cx="425195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latin typeface="Century Gothic"/>
              </a:rPr>
              <a:t>Canopy Decrease vs. Impervious Surface Increase, 2014 – 2023</a:t>
            </a:r>
          </a:p>
        </p:txBody>
      </p:sp>
      <p:sp>
        <p:nvSpPr>
          <p:cNvPr id="108" name="TextBox 13">
            <a:extLst>
              <a:ext uri="{FF2B5EF4-FFF2-40B4-BE49-F238E27FC236}">
                <a16:creationId xmlns:a16="http://schemas.microsoft.com/office/drawing/2014/main" id="{82C05B2B-E074-2143-6AA3-99716853ABBB}"/>
              </a:ext>
            </a:extLst>
          </p:cNvPr>
          <p:cNvSpPr txBox="1"/>
          <p:nvPr/>
        </p:nvSpPr>
        <p:spPr>
          <a:xfrm rot="5400000" flipV="1">
            <a:off x="18743724" y="22387280"/>
            <a:ext cx="93557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5000"/>
                    <a:lumOff val="25000"/>
                  </a:schemeClr>
                </a:solidFill>
              </a:rPr>
              <a:t>Acres</a:t>
            </a:r>
          </a:p>
        </p:txBody>
      </p:sp>
      <p:sp>
        <p:nvSpPr>
          <p:cNvPr id="110" name="TextBox 13">
            <a:extLst>
              <a:ext uri="{FF2B5EF4-FFF2-40B4-BE49-F238E27FC236}">
                <a16:creationId xmlns:a16="http://schemas.microsoft.com/office/drawing/2014/main" id="{39D3BCA3-18A4-A93F-1DFF-7530A0A304E6}"/>
              </a:ext>
            </a:extLst>
          </p:cNvPr>
          <p:cNvSpPr txBox="1"/>
          <p:nvPr/>
        </p:nvSpPr>
        <p:spPr>
          <a:xfrm rot="10800000" flipV="1">
            <a:off x="19184630" y="21191564"/>
            <a:ext cx="93557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rPr>
              <a:t>700</a:t>
            </a:r>
          </a:p>
        </p:txBody>
      </p:sp>
      <p:sp>
        <p:nvSpPr>
          <p:cNvPr id="111" name="TextBox 13">
            <a:extLst>
              <a:ext uri="{FF2B5EF4-FFF2-40B4-BE49-F238E27FC236}">
                <a16:creationId xmlns:a16="http://schemas.microsoft.com/office/drawing/2014/main" id="{19743AAF-28CB-E729-C592-F525BB0F5225}"/>
              </a:ext>
            </a:extLst>
          </p:cNvPr>
          <p:cNvSpPr txBox="1"/>
          <p:nvPr/>
        </p:nvSpPr>
        <p:spPr>
          <a:xfrm rot="10800000" flipV="1">
            <a:off x="19165460" y="21581670"/>
            <a:ext cx="93557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rPr>
              <a:t>600</a:t>
            </a:r>
          </a:p>
        </p:txBody>
      </p:sp>
      <p:sp>
        <p:nvSpPr>
          <p:cNvPr id="112" name="TextBox 13">
            <a:extLst>
              <a:ext uri="{FF2B5EF4-FFF2-40B4-BE49-F238E27FC236}">
                <a16:creationId xmlns:a16="http://schemas.microsoft.com/office/drawing/2014/main" id="{2A3BB188-F428-5E2F-A8E1-8CE02F6B9249}"/>
              </a:ext>
            </a:extLst>
          </p:cNvPr>
          <p:cNvSpPr txBox="1"/>
          <p:nvPr/>
        </p:nvSpPr>
        <p:spPr>
          <a:xfrm rot="10800000" flipV="1">
            <a:off x="19165459" y="22001168"/>
            <a:ext cx="93557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rPr>
              <a:t>500</a:t>
            </a:r>
          </a:p>
        </p:txBody>
      </p:sp>
      <p:sp>
        <p:nvSpPr>
          <p:cNvPr id="113" name="TextBox 13">
            <a:extLst>
              <a:ext uri="{FF2B5EF4-FFF2-40B4-BE49-F238E27FC236}">
                <a16:creationId xmlns:a16="http://schemas.microsoft.com/office/drawing/2014/main" id="{E7E122EE-A436-3AD9-5157-687FE0E24E70}"/>
              </a:ext>
            </a:extLst>
          </p:cNvPr>
          <p:cNvSpPr txBox="1"/>
          <p:nvPr/>
        </p:nvSpPr>
        <p:spPr>
          <a:xfrm rot="10800000" flipV="1">
            <a:off x="19165460" y="22418434"/>
            <a:ext cx="93557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rPr>
              <a:t>400</a:t>
            </a:r>
          </a:p>
        </p:txBody>
      </p:sp>
      <p:sp>
        <p:nvSpPr>
          <p:cNvPr id="116" name="TextBox 13">
            <a:extLst>
              <a:ext uri="{FF2B5EF4-FFF2-40B4-BE49-F238E27FC236}">
                <a16:creationId xmlns:a16="http://schemas.microsoft.com/office/drawing/2014/main" id="{CC326A35-3E7F-6991-2F26-4FF95218219D}"/>
              </a:ext>
            </a:extLst>
          </p:cNvPr>
          <p:cNvSpPr txBox="1"/>
          <p:nvPr/>
        </p:nvSpPr>
        <p:spPr>
          <a:xfrm rot="10800000" flipV="1">
            <a:off x="19184630" y="22842405"/>
            <a:ext cx="93557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rPr>
              <a:t>300</a:t>
            </a:r>
          </a:p>
        </p:txBody>
      </p:sp>
      <p:sp>
        <p:nvSpPr>
          <p:cNvPr id="117" name="TextBox 13">
            <a:extLst>
              <a:ext uri="{FF2B5EF4-FFF2-40B4-BE49-F238E27FC236}">
                <a16:creationId xmlns:a16="http://schemas.microsoft.com/office/drawing/2014/main" id="{E0731895-03F2-19D7-845D-6EDB77CFCCD6}"/>
              </a:ext>
            </a:extLst>
          </p:cNvPr>
          <p:cNvSpPr txBox="1"/>
          <p:nvPr/>
        </p:nvSpPr>
        <p:spPr>
          <a:xfrm rot="10800000" flipV="1">
            <a:off x="19184629" y="23255675"/>
            <a:ext cx="93557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rPr>
              <a:t>200</a:t>
            </a:r>
          </a:p>
        </p:txBody>
      </p:sp>
      <p:sp>
        <p:nvSpPr>
          <p:cNvPr id="118" name="TextBox 13">
            <a:extLst>
              <a:ext uri="{FF2B5EF4-FFF2-40B4-BE49-F238E27FC236}">
                <a16:creationId xmlns:a16="http://schemas.microsoft.com/office/drawing/2014/main" id="{7D133C7C-E4ED-460A-E836-E4BEA56DB52D}"/>
              </a:ext>
            </a:extLst>
          </p:cNvPr>
          <p:cNvSpPr txBox="1"/>
          <p:nvPr/>
        </p:nvSpPr>
        <p:spPr>
          <a:xfrm rot="10800000" flipV="1">
            <a:off x="19184628" y="23668941"/>
            <a:ext cx="93557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rPr>
              <a:t>100</a:t>
            </a:r>
          </a:p>
        </p:txBody>
      </p:sp>
      <p:sp>
        <p:nvSpPr>
          <p:cNvPr id="119" name="TextBox 13">
            <a:extLst>
              <a:ext uri="{FF2B5EF4-FFF2-40B4-BE49-F238E27FC236}">
                <a16:creationId xmlns:a16="http://schemas.microsoft.com/office/drawing/2014/main" id="{FAE9531B-C422-B5C9-58B7-0021C915C722}"/>
              </a:ext>
            </a:extLst>
          </p:cNvPr>
          <p:cNvSpPr txBox="1"/>
          <p:nvPr/>
        </p:nvSpPr>
        <p:spPr>
          <a:xfrm rot="10800000" flipV="1">
            <a:off x="19299646" y="24088439"/>
            <a:ext cx="93557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rPr>
              <a:t>0</a:t>
            </a:r>
          </a:p>
        </p:txBody>
      </p:sp>
      <p:sp>
        <p:nvSpPr>
          <p:cNvPr id="120" name="TextBox 13">
            <a:extLst>
              <a:ext uri="{FF2B5EF4-FFF2-40B4-BE49-F238E27FC236}">
                <a16:creationId xmlns:a16="http://schemas.microsoft.com/office/drawing/2014/main" id="{356CD31C-7497-C1BF-9023-CF66CB252DDC}"/>
              </a:ext>
            </a:extLst>
          </p:cNvPr>
          <p:cNvSpPr txBox="1"/>
          <p:nvPr/>
        </p:nvSpPr>
        <p:spPr>
          <a:xfrm>
            <a:off x="20047268" y="24246747"/>
            <a:ext cx="1472328"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rPr>
              <a:t>2014 – 2016</a:t>
            </a:r>
          </a:p>
        </p:txBody>
      </p:sp>
      <p:sp>
        <p:nvSpPr>
          <p:cNvPr id="121" name="TextBox 13">
            <a:extLst>
              <a:ext uri="{FF2B5EF4-FFF2-40B4-BE49-F238E27FC236}">
                <a16:creationId xmlns:a16="http://schemas.microsoft.com/office/drawing/2014/main" id="{895A6E83-0F22-5295-B921-36D11ED4FCCE}"/>
              </a:ext>
            </a:extLst>
          </p:cNvPr>
          <p:cNvSpPr txBox="1"/>
          <p:nvPr/>
        </p:nvSpPr>
        <p:spPr>
          <a:xfrm>
            <a:off x="23267317" y="24246746"/>
            <a:ext cx="1319166"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rPr>
              <a:t>2021 – 2023</a:t>
            </a:r>
          </a:p>
        </p:txBody>
      </p:sp>
      <p:sp>
        <p:nvSpPr>
          <p:cNvPr id="122" name="TextBox 13">
            <a:extLst>
              <a:ext uri="{FF2B5EF4-FFF2-40B4-BE49-F238E27FC236}">
                <a16:creationId xmlns:a16="http://schemas.microsoft.com/office/drawing/2014/main" id="{40203283-6021-28EC-B5BE-50D8F6C48E02}"/>
              </a:ext>
            </a:extLst>
          </p:cNvPr>
          <p:cNvSpPr txBox="1"/>
          <p:nvPr/>
        </p:nvSpPr>
        <p:spPr>
          <a:xfrm>
            <a:off x="21638363" y="24246747"/>
            <a:ext cx="1472328"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rPr>
              <a:t>2016 – 2021</a:t>
            </a:r>
          </a:p>
        </p:txBody>
      </p:sp>
      <p:sp>
        <p:nvSpPr>
          <p:cNvPr id="123" name="TextBox 13">
            <a:extLst>
              <a:ext uri="{FF2B5EF4-FFF2-40B4-BE49-F238E27FC236}">
                <a16:creationId xmlns:a16="http://schemas.microsoft.com/office/drawing/2014/main" id="{508A8809-4231-008B-88A2-0DE574DA65AE}"/>
              </a:ext>
            </a:extLst>
          </p:cNvPr>
          <p:cNvSpPr txBox="1"/>
          <p:nvPr/>
        </p:nvSpPr>
        <p:spPr>
          <a:xfrm>
            <a:off x="24796907" y="24227576"/>
            <a:ext cx="1410279"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rPr>
              <a:t>2014 – 2023</a:t>
            </a:r>
          </a:p>
        </p:txBody>
      </p:sp>
      <p:pic>
        <p:nvPicPr>
          <p:cNvPr id="9" name="Picture 8" descr="A map of a city&#10;&#10;AI-generated content may be incorrect.">
            <a:extLst>
              <a:ext uri="{FF2B5EF4-FFF2-40B4-BE49-F238E27FC236}">
                <a16:creationId xmlns:a16="http://schemas.microsoft.com/office/drawing/2014/main" id="{D133ACB0-0C57-3961-A328-9FE5BC8742F5}"/>
              </a:ext>
            </a:extLst>
          </p:cNvPr>
          <p:cNvPicPr>
            <a:picLocks noChangeAspect="1"/>
          </p:cNvPicPr>
          <p:nvPr/>
        </p:nvPicPr>
        <p:blipFill>
          <a:blip r:embed="rId13"/>
          <a:srcRect l="-93" t="639" r="836" b="8397"/>
          <a:stretch/>
        </p:blipFill>
        <p:spPr>
          <a:xfrm>
            <a:off x="18289324" y="13061658"/>
            <a:ext cx="4883926" cy="6781754"/>
          </a:xfrm>
          <a:prstGeom prst="rect">
            <a:avLst/>
          </a:prstGeom>
        </p:spPr>
      </p:pic>
      <p:pic>
        <p:nvPicPr>
          <p:cNvPr id="31" name="Picture 30">
            <a:extLst>
              <a:ext uri="{FF2B5EF4-FFF2-40B4-BE49-F238E27FC236}">
                <a16:creationId xmlns:a16="http://schemas.microsoft.com/office/drawing/2014/main" id="{A00F01C8-7382-1BA0-46B5-3F40AE67A49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flipH="1">
            <a:off x="18418875" y="19604581"/>
            <a:ext cx="874965" cy="255727"/>
          </a:xfrm>
          <a:prstGeom prst="rect">
            <a:avLst/>
          </a:prstGeom>
        </p:spPr>
      </p:pic>
      <p:sp>
        <p:nvSpPr>
          <p:cNvPr id="54" name="TextBox 12">
            <a:extLst>
              <a:ext uri="{FF2B5EF4-FFF2-40B4-BE49-F238E27FC236}">
                <a16:creationId xmlns:a16="http://schemas.microsoft.com/office/drawing/2014/main" id="{0679A3DB-8F07-A00D-2B54-C965BE1D6621}"/>
              </a:ext>
            </a:extLst>
          </p:cNvPr>
          <p:cNvSpPr txBox="1"/>
          <p:nvPr/>
        </p:nvSpPr>
        <p:spPr>
          <a:xfrm>
            <a:off x="18380680" y="13099316"/>
            <a:ext cx="2048410"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tx1">
                    <a:lumMod val="75000"/>
                    <a:lumOff val="25000"/>
                  </a:schemeClr>
                </a:solidFill>
                <a:latin typeface="Century Gothic"/>
              </a:rPr>
              <a:t>Canopy Decrease and Impervious Surface Increase</a:t>
            </a:r>
            <a:endParaRPr lang="en-US" sz="1400" dirty="0">
              <a:solidFill>
                <a:schemeClr val="tx1">
                  <a:lumMod val="75000"/>
                  <a:lumOff val="25000"/>
                </a:schemeClr>
              </a:solidFill>
              <a:latin typeface="Century Gothic"/>
            </a:endParaRPr>
          </a:p>
          <a:p>
            <a:r>
              <a:rPr lang="en-US" sz="1400" b="1" dirty="0">
                <a:solidFill>
                  <a:schemeClr val="tx1">
                    <a:lumMod val="75000"/>
                    <a:lumOff val="25000"/>
                  </a:schemeClr>
                </a:solidFill>
                <a:latin typeface="Century Gothic"/>
              </a:rPr>
              <a:t>2014 – 2023</a:t>
            </a:r>
          </a:p>
        </p:txBody>
      </p:sp>
      <p:sp>
        <p:nvSpPr>
          <p:cNvPr id="80" name="TextBox 21">
            <a:extLst>
              <a:ext uri="{FF2B5EF4-FFF2-40B4-BE49-F238E27FC236}">
                <a16:creationId xmlns:a16="http://schemas.microsoft.com/office/drawing/2014/main" id="{8F650BB5-78AC-4B6C-18C8-A9A7A84889A3}"/>
              </a:ext>
            </a:extLst>
          </p:cNvPr>
          <p:cNvSpPr txBox="1"/>
          <p:nvPr/>
        </p:nvSpPr>
        <p:spPr>
          <a:xfrm>
            <a:off x="20872494" y="18273346"/>
            <a:ext cx="189436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rPr>
              <a:t>Canopy decrease </a:t>
            </a:r>
            <a:endParaRPr lang="en-US" dirty="0">
              <a:solidFill>
                <a:schemeClr val="tx1">
                  <a:lumMod val="75000"/>
                  <a:lumOff val="25000"/>
                </a:schemeClr>
              </a:solidFill>
            </a:endParaRPr>
          </a:p>
        </p:txBody>
      </p:sp>
      <p:sp>
        <p:nvSpPr>
          <p:cNvPr id="103" name="Rectangle: Rounded Corners 102">
            <a:extLst>
              <a:ext uri="{FF2B5EF4-FFF2-40B4-BE49-F238E27FC236}">
                <a16:creationId xmlns:a16="http://schemas.microsoft.com/office/drawing/2014/main" id="{B2B3936E-CF6E-38E9-1A24-C6E9284A86E7}"/>
              </a:ext>
            </a:extLst>
          </p:cNvPr>
          <p:cNvSpPr/>
          <p:nvPr/>
        </p:nvSpPr>
        <p:spPr>
          <a:xfrm>
            <a:off x="20662723" y="18258488"/>
            <a:ext cx="201894" cy="312665"/>
          </a:xfrm>
          <a:prstGeom prst="roundRect">
            <a:avLst/>
          </a:prstGeom>
          <a:solidFill>
            <a:srgbClr val="FF0000"/>
          </a:solidFill>
          <a:ln w="12700" cap="flat" cmpd="sng" algn="ctr">
            <a:solidFill>
              <a:srgbClr val="FF00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Garamond"/>
                <a:ea typeface="+mn-ea"/>
                <a:cs typeface="+mn-cs"/>
              </a:defRPr>
            </a:lvl1pPr>
            <a:lvl2pPr marL="457200" algn="l" defTabSz="914400" rtl="0" eaLnBrk="1" latinLnBrk="0" hangingPunct="1">
              <a:defRPr sz="1800" kern="1200">
                <a:solidFill>
                  <a:sysClr val="window" lastClr="FFFFFF"/>
                </a:solidFill>
                <a:latin typeface="Garamond"/>
                <a:ea typeface="+mn-ea"/>
                <a:cs typeface="+mn-cs"/>
              </a:defRPr>
            </a:lvl2pPr>
            <a:lvl3pPr marL="914400" algn="l" defTabSz="914400" rtl="0" eaLnBrk="1" latinLnBrk="0" hangingPunct="1">
              <a:defRPr sz="1800" kern="1200">
                <a:solidFill>
                  <a:sysClr val="window" lastClr="FFFFFF"/>
                </a:solidFill>
                <a:latin typeface="Garamond"/>
                <a:ea typeface="+mn-ea"/>
                <a:cs typeface="+mn-cs"/>
              </a:defRPr>
            </a:lvl3pPr>
            <a:lvl4pPr marL="1371600" algn="l" defTabSz="914400" rtl="0" eaLnBrk="1" latinLnBrk="0" hangingPunct="1">
              <a:defRPr sz="1800" kern="1200">
                <a:solidFill>
                  <a:sysClr val="window" lastClr="FFFFFF"/>
                </a:solidFill>
                <a:latin typeface="Garamond"/>
                <a:ea typeface="+mn-ea"/>
                <a:cs typeface="+mn-cs"/>
              </a:defRPr>
            </a:lvl4pPr>
            <a:lvl5pPr marL="1828800" algn="l" defTabSz="914400" rtl="0" eaLnBrk="1" latinLnBrk="0" hangingPunct="1">
              <a:defRPr sz="1800" kern="1200">
                <a:solidFill>
                  <a:sysClr val="window" lastClr="FFFFFF"/>
                </a:solidFill>
                <a:latin typeface="Garamond"/>
                <a:ea typeface="+mn-ea"/>
                <a:cs typeface="+mn-cs"/>
              </a:defRPr>
            </a:lvl5pPr>
            <a:lvl6pPr marL="2286000" algn="l" defTabSz="914400" rtl="0" eaLnBrk="1" latinLnBrk="0" hangingPunct="1">
              <a:defRPr sz="1800" kern="1200">
                <a:solidFill>
                  <a:sysClr val="window" lastClr="FFFFFF"/>
                </a:solidFill>
                <a:latin typeface="Garamond"/>
                <a:ea typeface="+mn-ea"/>
                <a:cs typeface="+mn-cs"/>
              </a:defRPr>
            </a:lvl6pPr>
            <a:lvl7pPr marL="2743200" algn="l" defTabSz="914400" rtl="0" eaLnBrk="1" latinLnBrk="0" hangingPunct="1">
              <a:defRPr sz="1800" kern="1200">
                <a:solidFill>
                  <a:sysClr val="window" lastClr="FFFFFF"/>
                </a:solidFill>
                <a:latin typeface="Garamond"/>
                <a:ea typeface="+mn-ea"/>
                <a:cs typeface="+mn-cs"/>
              </a:defRPr>
            </a:lvl7pPr>
            <a:lvl8pPr marL="3200400" algn="l" defTabSz="914400" rtl="0" eaLnBrk="1" latinLnBrk="0" hangingPunct="1">
              <a:defRPr sz="1800" kern="1200">
                <a:solidFill>
                  <a:sysClr val="window" lastClr="FFFFFF"/>
                </a:solidFill>
                <a:latin typeface="Garamond"/>
                <a:ea typeface="+mn-ea"/>
                <a:cs typeface="+mn-cs"/>
              </a:defRPr>
            </a:lvl8pPr>
            <a:lvl9pPr marL="3657600" algn="l" defTabSz="914400" rtl="0" eaLnBrk="1" latinLnBrk="0" hangingPunct="1">
              <a:defRPr sz="1800" kern="1200">
                <a:solidFill>
                  <a:sysClr val="window" lastClr="FFFFFF"/>
                </a:solidFill>
                <a:latin typeface="Garamond"/>
                <a:ea typeface="+mn-ea"/>
                <a:cs typeface="+mn-cs"/>
              </a:defRPr>
            </a:lvl9pPr>
          </a:lstStyle>
          <a:p>
            <a:pPr algn="ctr"/>
            <a:endParaRPr lang="en-US" sz="800" b="1">
              <a:solidFill>
                <a:schemeClr val="tx1">
                  <a:lumMod val="75000"/>
                  <a:lumOff val="25000"/>
                </a:schemeClr>
              </a:solidFill>
            </a:endParaRPr>
          </a:p>
        </p:txBody>
      </p:sp>
      <p:sp>
        <p:nvSpPr>
          <p:cNvPr id="106" name="Rectangle: Rounded Corners 105">
            <a:extLst>
              <a:ext uri="{FF2B5EF4-FFF2-40B4-BE49-F238E27FC236}">
                <a16:creationId xmlns:a16="http://schemas.microsoft.com/office/drawing/2014/main" id="{D62315C6-C91E-DEE2-856C-7A3489F41F88}"/>
              </a:ext>
            </a:extLst>
          </p:cNvPr>
          <p:cNvSpPr/>
          <p:nvPr/>
        </p:nvSpPr>
        <p:spPr>
          <a:xfrm>
            <a:off x="20676397" y="18987212"/>
            <a:ext cx="201894" cy="312665"/>
          </a:xfrm>
          <a:prstGeom prst="roundRect">
            <a:avLst/>
          </a:prstGeom>
          <a:solidFill>
            <a:srgbClr val="7030A0"/>
          </a:solidFill>
          <a:ln w="12700" cap="flat" cmpd="sng" algn="ctr">
            <a:solidFill>
              <a:srgbClr val="7030A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Garamond"/>
                <a:ea typeface="+mn-ea"/>
                <a:cs typeface="+mn-cs"/>
              </a:defRPr>
            </a:lvl1pPr>
            <a:lvl2pPr marL="457200" algn="l" defTabSz="914400" rtl="0" eaLnBrk="1" latinLnBrk="0" hangingPunct="1">
              <a:defRPr sz="1800" kern="1200">
                <a:solidFill>
                  <a:sysClr val="window" lastClr="FFFFFF"/>
                </a:solidFill>
                <a:latin typeface="Garamond"/>
                <a:ea typeface="+mn-ea"/>
                <a:cs typeface="+mn-cs"/>
              </a:defRPr>
            </a:lvl2pPr>
            <a:lvl3pPr marL="914400" algn="l" defTabSz="914400" rtl="0" eaLnBrk="1" latinLnBrk="0" hangingPunct="1">
              <a:defRPr sz="1800" kern="1200">
                <a:solidFill>
                  <a:sysClr val="window" lastClr="FFFFFF"/>
                </a:solidFill>
                <a:latin typeface="Garamond"/>
                <a:ea typeface="+mn-ea"/>
                <a:cs typeface="+mn-cs"/>
              </a:defRPr>
            </a:lvl3pPr>
            <a:lvl4pPr marL="1371600" algn="l" defTabSz="914400" rtl="0" eaLnBrk="1" latinLnBrk="0" hangingPunct="1">
              <a:defRPr sz="1800" kern="1200">
                <a:solidFill>
                  <a:sysClr val="window" lastClr="FFFFFF"/>
                </a:solidFill>
                <a:latin typeface="Garamond"/>
                <a:ea typeface="+mn-ea"/>
                <a:cs typeface="+mn-cs"/>
              </a:defRPr>
            </a:lvl4pPr>
            <a:lvl5pPr marL="1828800" algn="l" defTabSz="914400" rtl="0" eaLnBrk="1" latinLnBrk="0" hangingPunct="1">
              <a:defRPr sz="1800" kern="1200">
                <a:solidFill>
                  <a:sysClr val="window" lastClr="FFFFFF"/>
                </a:solidFill>
                <a:latin typeface="Garamond"/>
                <a:ea typeface="+mn-ea"/>
                <a:cs typeface="+mn-cs"/>
              </a:defRPr>
            </a:lvl5pPr>
            <a:lvl6pPr marL="2286000" algn="l" defTabSz="914400" rtl="0" eaLnBrk="1" latinLnBrk="0" hangingPunct="1">
              <a:defRPr sz="1800" kern="1200">
                <a:solidFill>
                  <a:sysClr val="window" lastClr="FFFFFF"/>
                </a:solidFill>
                <a:latin typeface="Garamond"/>
                <a:ea typeface="+mn-ea"/>
                <a:cs typeface="+mn-cs"/>
              </a:defRPr>
            </a:lvl6pPr>
            <a:lvl7pPr marL="2743200" algn="l" defTabSz="914400" rtl="0" eaLnBrk="1" latinLnBrk="0" hangingPunct="1">
              <a:defRPr sz="1800" kern="1200">
                <a:solidFill>
                  <a:sysClr val="window" lastClr="FFFFFF"/>
                </a:solidFill>
                <a:latin typeface="Garamond"/>
                <a:ea typeface="+mn-ea"/>
                <a:cs typeface="+mn-cs"/>
              </a:defRPr>
            </a:lvl7pPr>
            <a:lvl8pPr marL="3200400" algn="l" defTabSz="914400" rtl="0" eaLnBrk="1" latinLnBrk="0" hangingPunct="1">
              <a:defRPr sz="1800" kern="1200">
                <a:solidFill>
                  <a:sysClr val="window" lastClr="FFFFFF"/>
                </a:solidFill>
                <a:latin typeface="Garamond"/>
                <a:ea typeface="+mn-ea"/>
                <a:cs typeface="+mn-cs"/>
              </a:defRPr>
            </a:lvl8pPr>
            <a:lvl9pPr marL="3657600" algn="l" defTabSz="914400" rtl="0" eaLnBrk="1" latinLnBrk="0" hangingPunct="1">
              <a:defRPr sz="1800" kern="1200">
                <a:solidFill>
                  <a:sysClr val="window" lastClr="FFFFFF"/>
                </a:solidFill>
                <a:latin typeface="Garamond"/>
                <a:ea typeface="+mn-ea"/>
                <a:cs typeface="+mn-cs"/>
              </a:defRPr>
            </a:lvl9pPr>
          </a:lstStyle>
          <a:p>
            <a:pPr algn="ctr"/>
            <a:endParaRPr lang="en-US" sz="800" b="1">
              <a:solidFill>
                <a:schemeClr val="tx1">
                  <a:lumMod val="75000"/>
                  <a:lumOff val="25000"/>
                </a:schemeClr>
              </a:solidFill>
            </a:endParaRPr>
          </a:p>
        </p:txBody>
      </p:sp>
      <p:sp>
        <p:nvSpPr>
          <p:cNvPr id="109" name="TextBox 27">
            <a:extLst>
              <a:ext uri="{FF2B5EF4-FFF2-40B4-BE49-F238E27FC236}">
                <a16:creationId xmlns:a16="http://schemas.microsoft.com/office/drawing/2014/main" id="{84AF29F6-4400-0D8D-F31F-A4EC13658ECB}"/>
              </a:ext>
            </a:extLst>
          </p:cNvPr>
          <p:cNvSpPr txBox="1"/>
          <p:nvPr/>
        </p:nvSpPr>
        <p:spPr>
          <a:xfrm>
            <a:off x="20873085" y="18995584"/>
            <a:ext cx="230016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rPr>
              <a:t>Impervious surface increase</a:t>
            </a:r>
            <a:endParaRPr lang="en-US" dirty="0">
              <a:solidFill>
                <a:schemeClr val="tx1">
                  <a:lumMod val="75000"/>
                  <a:lumOff val="25000"/>
                </a:schemeClr>
              </a:solidFill>
            </a:endParaRPr>
          </a:p>
        </p:txBody>
      </p:sp>
      <p:sp>
        <p:nvSpPr>
          <p:cNvPr id="115" name="TextBox 11">
            <a:extLst>
              <a:ext uri="{FF2B5EF4-FFF2-40B4-BE49-F238E27FC236}">
                <a16:creationId xmlns:a16="http://schemas.microsoft.com/office/drawing/2014/main" id="{457CF50F-1933-01AE-F889-FCA96B300E32}"/>
              </a:ext>
            </a:extLst>
          </p:cNvPr>
          <p:cNvSpPr txBox="1"/>
          <p:nvPr/>
        </p:nvSpPr>
        <p:spPr>
          <a:xfrm>
            <a:off x="19141851" y="19480416"/>
            <a:ext cx="661086"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1 mile</a:t>
            </a:r>
          </a:p>
        </p:txBody>
      </p:sp>
      <p:sp>
        <p:nvSpPr>
          <p:cNvPr id="125" name="TextBox 17">
            <a:extLst>
              <a:ext uri="{FF2B5EF4-FFF2-40B4-BE49-F238E27FC236}">
                <a16:creationId xmlns:a16="http://schemas.microsoft.com/office/drawing/2014/main" id="{56CCFBF8-9D8E-F14B-F21B-94F799849910}"/>
              </a:ext>
            </a:extLst>
          </p:cNvPr>
          <p:cNvSpPr txBox="1"/>
          <p:nvPr/>
        </p:nvSpPr>
        <p:spPr>
          <a:xfrm>
            <a:off x="18699796" y="19482981"/>
            <a:ext cx="595521"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0.5</a:t>
            </a:r>
          </a:p>
        </p:txBody>
      </p:sp>
      <p:sp>
        <p:nvSpPr>
          <p:cNvPr id="127" name="TextBox 20">
            <a:extLst>
              <a:ext uri="{FF2B5EF4-FFF2-40B4-BE49-F238E27FC236}">
                <a16:creationId xmlns:a16="http://schemas.microsoft.com/office/drawing/2014/main" id="{D2CE9EF0-8E23-2246-5FC5-8E2D524794C1}"/>
              </a:ext>
            </a:extLst>
          </p:cNvPr>
          <p:cNvSpPr txBox="1"/>
          <p:nvPr/>
        </p:nvSpPr>
        <p:spPr>
          <a:xfrm>
            <a:off x="18338783" y="19497570"/>
            <a:ext cx="595521"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0</a:t>
            </a:r>
          </a:p>
        </p:txBody>
      </p:sp>
      <p:sp>
        <p:nvSpPr>
          <p:cNvPr id="1025" name="Rectangle: Rounded Corners 1024">
            <a:extLst>
              <a:ext uri="{FF2B5EF4-FFF2-40B4-BE49-F238E27FC236}">
                <a16:creationId xmlns:a16="http://schemas.microsoft.com/office/drawing/2014/main" id="{1598C044-3AAE-25D6-9424-3F936BC0D568}"/>
              </a:ext>
            </a:extLst>
          </p:cNvPr>
          <p:cNvSpPr/>
          <p:nvPr/>
        </p:nvSpPr>
        <p:spPr>
          <a:xfrm flipH="1">
            <a:off x="21104110" y="24683729"/>
            <a:ext cx="196811" cy="151651"/>
          </a:xfrm>
          <a:prstGeom prst="roundRect">
            <a:avLst/>
          </a:prstGeom>
          <a:solidFill>
            <a:srgbClr val="FF0000"/>
          </a:solidFill>
          <a:ln w="12700" cap="flat" cmpd="sng" algn="ctr">
            <a:solidFill>
              <a:srgbClr val="FF00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Garamond"/>
                <a:ea typeface="+mn-ea"/>
                <a:cs typeface="+mn-cs"/>
              </a:defRPr>
            </a:lvl1pPr>
            <a:lvl2pPr marL="457200" algn="l" defTabSz="914400" rtl="0" eaLnBrk="1" latinLnBrk="0" hangingPunct="1">
              <a:defRPr sz="1800" kern="1200">
                <a:solidFill>
                  <a:sysClr val="window" lastClr="FFFFFF"/>
                </a:solidFill>
                <a:latin typeface="Garamond"/>
                <a:ea typeface="+mn-ea"/>
                <a:cs typeface="+mn-cs"/>
              </a:defRPr>
            </a:lvl2pPr>
            <a:lvl3pPr marL="914400" algn="l" defTabSz="914400" rtl="0" eaLnBrk="1" latinLnBrk="0" hangingPunct="1">
              <a:defRPr sz="1800" kern="1200">
                <a:solidFill>
                  <a:sysClr val="window" lastClr="FFFFFF"/>
                </a:solidFill>
                <a:latin typeface="Garamond"/>
                <a:ea typeface="+mn-ea"/>
                <a:cs typeface="+mn-cs"/>
              </a:defRPr>
            </a:lvl3pPr>
            <a:lvl4pPr marL="1371600" algn="l" defTabSz="914400" rtl="0" eaLnBrk="1" latinLnBrk="0" hangingPunct="1">
              <a:defRPr sz="1800" kern="1200">
                <a:solidFill>
                  <a:sysClr val="window" lastClr="FFFFFF"/>
                </a:solidFill>
                <a:latin typeface="Garamond"/>
                <a:ea typeface="+mn-ea"/>
                <a:cs typeface="+mn-cs"/>
              </a:defRPr>
            </a:lvl4pPr>
            <a:lvl5pPr marL="1828800" algn="l" defTabSz="914400" rtl="0" eaLnBrk="1" latinLnBrk="0" hangingPunct="1">
              <a:defRPr sz="1800" kern="1200">
                <a:solidFill>
                  <a:sysClr val="window" lastClr="FFFFFF"/>
                </a:solidFill>
                <a:latin typeface="Garamond"/>
                <a:ea typeface="+mn-ea"/>
                <a:cs typeface="+mn-cs"/>
              </a:defRPr>
            </a:lvl5pPr>
            <a:lvl6pPr marL="2286000" algn="l" defTabSz="914400" rtl="0" eaLnBrk="1" latinLnBrk="0" hangingPunct="1">
              <a:defRPr sz="1800" kern="1200">
                <a:solidFill>
                  <a:sysClr val="window" lastClr="FFFFFF"/>
                </a:solidFill>
                <a:latin typeface="Garamond"/>
                <a:ea typeface="+mn-ea"/>
                <a:cs typeface="+mn-cs"/>
              </a:defRPr>
            </a:lvl6pPr>
            <a:lvl7pPr marL="2743200" algn="l" defTabSz="914400" rtl="0" eaLnBrk="1" latinLnBrk="0" hangingPunct="1">
              <a:defRPr sz="1800" kern="1200">
                <a:solidFill>
                  <a:sysClr val="window" lastClr="FFFFFF"/>
                </a:solidFill>
                <a:latin typeface="Garamond"/>
                <a:ea typeface="+mn-ea"/>
                <a:cs typeface="+mn-cs"/>
              </a:defRPr>
            </a:lvl7pPr>
            <a:lvl8pPr marL="3200400" algn="l" defTabSz="914400" rtl="0" eaLnBrk="1" latinLnBrk="0" hangingPunct="1">
              <a:defRPr sz="1800" kern="1200">
                <a:solidFill>
                  <a:sysClr val="window" lastClr="FFFFFF"/>
                </a:solidFill>
                <a:latin typeface="Garamond"/>
                <a:ea typeface="+mn-ea"/>
                <a:cs typeface="+mn-cs"/>
              </a:defRPr>
            </a:lvl8pPr>
            <a:lvl9pPr marL="3657600" algn="l" defTabSz="914400" rtl="0" eaLnBrk="1" latinLnBrk="0" hangingPunct="1">
              <a:defRPr sz="1800" kern="1200">
                <a:solidFill>
                  <a:sysClr val="window" lastClr="FFFFFF"/>
                </a:solidFill>
                <a:latin typeface="Garamond"/>
                <a:ea typeface="+mn-ea"/>
                <a:cs typeface="+mn-cs"/>
              </a:defRPr>
            </a:lvl9pPr>
          </a:lstStyle>
          <a:p>
            <a:pPr algn="ctr"/>
            <a:endParaRPr lang="en-US" sz="800" b="1">
              <a:solidFill>
                <a:schemeClr val="tx1">
                  <a:lumMod val="75000"/>
                  <a:lumOff val="25000"/>
                </a:schemeClr>
              </a:solidFill>
            </a:endParaRPr>
          </a:p>
        </p:txBody>
      </p:sp>
      <p:sp>
        <p:nvSpPr>
          <p:cNvPr id="1028" name="Rectangle: Rounded Corners 1027">
            <a:extLst>
              <a:ext uri="{FF2B5EF4-FFF2-40B4-BE49-F238E27FC236}">
                <a16:creationId xmlns:a16="http://schemas.microsoft.com/office/drawing/2014/main" id="{9B7D7407-2F83-1E84-758A-E3203623A05E}"/>
              </a:ext>
            </a:extLst>
          </p:cNvPr>
          <p:cNvSpPr/>
          <p:nvPr/>
        </p:nvSpPr>
        <p:spPr>
          <a:xfrm flipH="1">
            <a:off x="22944411" y="24683728"/>
            <a:ext cx="196811" cy="151651"/>
          </a:xfrm>
          <a:prstGeom prst="roundRect">
            <a:avLst/>
          </a:prstGeom>
          <a:solidFill>
            <a:srgbClr val="8F32ED"/>
          </a:solidFill>
          <a:ln w="12700" cap="flat" cmpd="sng" algn="ctr">
            <a:solidFill>
              <a:srgbClr val="8F32ED"/>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Garamond"/>
                <a:ea typeface="+mn-ea"/>
                <a:cs typeface="+mn-cs"/>
              </a:defRPr>
            </a:lvl1pPr>
            <a:lvl2pPr marL="457200" algn="l" defTabSz="914400" rtl="0" eaLnBrk="1" latinLnBrk="0" hangingPunct="1">
              <a:defRPr sz="1800" kern="1200">
                <a:solidFill>
                  <a:sysClr val="window" lastClr="FFFFFF"/>
                </a:solidFill>
                <a:latin typeface="Garamond"/>
                <a:ea typeface="+mn-ea"/>
                <a:cs typeface="+mn-cs"/>
              </a:defRPr>
            </a:lvl2pPr>
            <a:lvl3pPr marL="914400" algn="l" defTabSz="914400" rtl="0" eaLnBrk="1" latinLnBrk="0" hangingPunct="1">
              <a:defRPr sz="1800" kern="1200">
                <a:solidFill>
                  <a:sysClr val="window" lastClr="FFFFFF"/>
                </a:solidFill>
                <a:latin typeface="Garamond"/>
                <a:ea typeface="+mn-ea"/>
                <a:cs typeface="+mn-cs"/>
              </a:defRPr>
            </a:lvl3pPr>
            <a:lvl4pPr marL="1371600" algn="l" defTabSz="914400" rtl="0" eaLnBrk="1" latinLnBrk="0" hangingPunct="1">
              <a:defRPr sz="1800" kern="1200">
                <a:solidFill>
                  <a:sysClr val="window" lastClr="FFFFFF"/>
                </a:solidFill>
                <a:latin typeface="Garamond"/>
                <a:ea typeface="+mn-ea"/>
                <a:cs typeface="+mn-cs"/>
              </a:defRPr>
            </a:lvl4pPr>
            <a:lvl5pPr marL="1828800" algn="l" defTabSz="914400" rtl="0" eaLnBrk="1" latinLnBrk="0" hangingPunct="1">
              <a:defRPr sz="1800" kern="1200">
                <a:solidFill>
                  <a:sysClr val="window" lastClr="FFFFFF"/>
                </a:solidFill>
                <a:latin typeface="Garamond"/>
                <a:ea typeface="+mn-ea"/>
                <a:cs typeface="+mn-cs"/>
              </a:defRPr>
            </a:lvl5pPr>
            <a:lvl6pPr marL="2286000" algn="l" defTabSz="914400" rtl="0" eaLnBrk="1" latinLnBrk="0" hangingPunct="1">
              <a:defRPr sz="1800" kern="1200">
                <a:solidFill>
                  <a:sysClr val="window" lastClr="FFFFFF"/>
                </a:solidFill>
                <a:latin typeface="Garamond"/>
                <a:ea typeface="+mn-ea"/>
                <a:cs typeface="+mn-cs"/>
              </a:defRPr>
            </a:lvl6pPr>
            <a:lvl7pPr marL="2743200" algn="l" defTabSz="914400" rtl="0" eaLnBrk="1" latinLnBrk="0" hangingPunct="1">
              <a:defRPr sz="1800" kern="1200">
                <a:solidFill>
                  <a:sysClr val="window" lastClr="FFFFFF"/>
                </a:solidFill>
                <a:latin typeface="Garamond"/>
                <a:ea typeface="+mn-ea"/>
                <a:cs typeface="+mn-cs"/>
              </a:defRPr>
            </a:lvl7pPr>
            <a:lvl8pPr marL="3200400" algn="l" defTabSz="914400" rtl="0" eaLnBrk="1" latinLnBrk="0" hangingPunct="1">
              <a:defRPr sz="1800" kern="1200">
                <a:solidFill>
                  <a:sysClr val="window" lastClr="FFFFFF"/>
                </a:solidFill>
                <a:latin typeface="Garamond"/>
                <a:ea typeface="+mn-ea"/>
                <a:cs typeface="+mn-cs"/>
              </a:defRPr>
            </a:lvl8pPr>
            <a:lvl9pPr marL="3657600" algn="l" defTabSz="914400" rtl="0" eaLnBrk="1" latinLnBrk="0" hangingPunct="1">
              <a:defRPr sz="1800" kern="1200">
                <a:solidFill>
                  <a:sysClr val="window" lastClr="FFFFFF"/>
                </a:solidFill>
                <a:latin typeface="Garamond"/>
                <a:ea typeface="+mn-ea"/>
                <a:cs typeface="+mn-cs"/>
              </a:defRPr>
            </a:lvl9pPr>
          </a:lstStyle>
          <a:p>
            <a:pPr algn="ctr"/>
            <a:endParaRPr lang="en-US" sz="800" b="1">
              <a:solidFill>
                <a:schemeClr val="tx1">
                  <a:lumMod val="75000"/>
                  <a:lumOff val="25000"/>
                </a:schemeClr>
              </a:solidFill>
            </a:endParaRPr>
          </a:p>
        </p:txBody>
      </p:sp>
      <p:sp>
        <p:nvSpPr>
          <p:cNvPr id="1029" name="TextBox 13">
            <a:extLst>
              <a:ext uri="{FF2B5EF4-FFF2-40B4-BE49-F238E27FC236}">
                <a16:creationId xmlns:a16="http://schemas.microsoft.com/office/drawing/2014/main" id="{DF501A1C-6EB1-83CB-4C5C-A6D1DCA3FA2B}"/>
              </a:ext>
            </a:extLst>
          </p:cNvPr>
          <p:cNvSpPr txBox="1"/>
          <p:nvPr/>
        </p:nvSpPr>
        <p:spPr>
          <a:xfrm>
            <a:off x="23133606" y="24613209"/>
            <a:ext cx="1721536" cy="276999"/>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rPr>
              <a:t>Impervious Increase</a:t>
            </a:r>
            <a:endParaRPr lang="en-US" dirty="0">
              <a:solidFill>
                <a:schemeClr val="tx1">
                  <a:lumMod val="75000"/>
                  <a:lumOff val="25000"/>
                </a:schemeClr>
              </a:solidFill>
            </a:endParaRPr>
          </a:p>
        </p:txBody>
      </p:sp>
      <p:sp>
        <p:nvSpPr>
          <p:cNvPr id="1030" name="TextBox 13">
            <a:extLst>
              <a:ext uri="{FF2B5EF4-FFF2-40B4-BE49-F238E27FC236}">
                <a16:creationId xmlns:a16="http://schemas.microsoft.com/office/drawing/2014/main" id="{E01E9A09-AD8B-7ABA-293C-7B810BFE5F04}"/>
              </a:ext>
            </a:extLst>
          </p:cNvPr>
          <p:cNvSpPr txBox="1"/>
          <p:nvPr/>
        </p:nvSpPr>
        <p:spPr>
          <a:xfrm>
            <a:off x="21293303" y="24613209"/>
            <a:ext cx="172153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rPr>
              <a:t>Canopy Decrease</a:t>
            </a:r>
          </a:p>
        </p:txBody>
      </p:sp>
      <p:pic>
        <p:nvPicPr>
          <p:cNvPr id="1032" name="Picture 1031" descr="A person smiling in front of a bush&#10;&#10;AI-generated content may be incorrect.">
            <a:extLst>
              <a:ext uri="{FF2B5EF4-FFF2-40B4-BE49-F238E27FC236}">
                <a16:creationId xmlns:a16="http://schemas.microsoft.com/office/drawing/2014/main" id="{71133556-921C-5790-090C-C3FB07D63656}"/>
              </a:ext>
            </a:extLst>
          </p:cNvPr>
          <p:cNvPicPr>
            <a:picLocks noChangeAspect="1"/>
          </p:cNvPicPr>
          <p:nvPr/>
        </p:nvPicPr>
        <p:blipFill>
          <a:blip r:embed="rId16"/>
          <a:stretch>
            <a:fillRect/>
          </a:stretch>
        </p:blipFill>
        <p:spPr>
          <a:xfrm>
            <a:off x="10123775" y="29429980"/>
            <a:ext cx="1647825" cy="1647825"/>
          </a:xfrm>
          <a:prstGeom prst="rect">
            <a:avLst/>
          </a:prstGeom>
        </p:spPr>
      </p:pic>
      <p:sp>
        <p:nvSpPr>
          <p:cNvPr id="32" name="Text Placeholder 31">
            <a:extLst>
              <a:ext uri="{FF2B5EF4-FFF2-40B4-BE49-F238E27FC236}">
                <a16:creationId xmlns:a16="http://schemas.microsoft.com/office/drawing/2014/main" id="{8658495F-8F41-59F8-B2AE-B5EEB2D4596F}"/>
              </a:ext>
            </a:extLst>
          </p:cNvPr>
          <p:cNvSpPr>
            <a:spLocks noGrp="1"/>
          </p:cNvSpPr>
          <p:nvPr>
            <p:ph type="body" sz="quarter" idx="10"/>
          </p:nvPr>
        </p:nvSpPr>
        <p:spPr>
          <a:xfrm>
            <a:off x="951596" y="1097047"/>
            <a:ext cx="21756004" cy="1600992"/>
          </a:xfrm>
        </p:spPr>
        <p:txBody>
          <a:bodyPr anchor="ctr"/>
          <a:lstStyle/>
          <a:p>
            <a:r>
              <a:rPr lang="en-US" dirty="0"/>
              <a:t>Harrisonburg Health &amp; Air Quality</a:t>
            </a:r>
          </a:p>
        </p:txBody>
      </p:sp>
      <p:sp>
        <p:nvSpPr>
          <p:cNvPr id="55" name="Text Placeholder 54">
            <a:extLst>
              <a:ext uri="{FF2B5EF4-FFF2-40B4-BE49-F238E27FC236}">
                <a16:creationId xmlns:a16="http://schemas.microsoft.com/office/drawing/2014/main" id="{80FC7F4F-3545-A623-7E8F-C25BD5E0E797}"/>
              </a:ext>
            </a:extLst>
          </p:cNvPr>
          <p:cNvSpPr>
            <a:spLocks noGrp="1"/>
          </p:cNvSpPr>
          <p:nvPr>
            <p:ph type="body" sz="quarter" idx="13"/>
          </p:nvPr>
        </p:nvSpPr>
        <p:spPr>
          <a:xfrm>
            <a:off x="951596" y="2525103"/>
            <a:ext cx="21756004" cy="1731749"/>
          </a:xfrm>
        </p:spPr>
        <p:txBody>
          <a:bodyPr/>
          <a:lstStyle/>
          <a:p>
            <a:r>
              <a:rPr lang="en-US" dirty="0">
                <a:latin typeface="Century Gothic"/>
              </a:rPr>
              <a:t>Assessing Land Change and Urban Heat Islands for Future Tree Planting in Harrisonburg, Virginia</a:t>
            </a:r>
          </a:p>
          <a:p>
            <a:endParaRPr lang="en-US" dirty="0"/>
          </a:p>
        </p:txBody>
      </p:sp>
      <p:grpSp>
        <p:nvGrpSpPr>
          <p:cNvPr id="62" name="Group 61">
            <a:extLst>
              <a:ext uri="{FF2B5EF4-FFF2-40B4-BE49-F238E27FC236}">
                <a16:creationId xmlns:a16="http://schemas.microsoft.com/office/drawing/2014/main" id="{94531A64-6B49-007D-3B7E-F35AF6152447}"/>
              </a:ext>
            </a:extLst>
          </p:cNvPr>
          <p:cNvGrpSpPr/>
          <p:nvPr/>
        </p:nvGrpSpPr>
        <p:grpSpPr>
          <a:xfrm>
            <a:off x="5229650" y="14323541"/>
            <a:ext cx="6282556" cy="4803355"/>
            <a:chOff x="5229650" y="14835846"/>
            <a:chExt cx="6282556" cy="4803355"/>
          </a:xfrm>
        </p:grpSpPr>
        <p:pic>
          <p:nvPicPr>
            <p:cNvPr id="11" name="Picture 10" descr="A map with a purple area&#10;&#10;AI-generated content may be incorrect.">
              <a:extLst>
                <a:ext uri="{FF2B5EF4-FFF2-40B4-BE49-F238E27FC236}">
                  <a16:creationId xmlns:a16="http://schemas.microsoft.com/office/drawing/2014/main" id="{8207B3F0-13C1-61E6-08E0-254042B36AF5}"/>
                </a:ext>
              </a:extLst>
            </p:cNvPr>
            <p:cNvPicPr>
              <a:picLocks noChangeAspect="1"/>
            </p:cNvPicPr>
            <p:nvPr/>
          </p:nvPicPr>
          <p:blipFill>
            <a:blip r:embed="rId17"/>
            <a:stretch>
              <a:fillRect/>
            </a:stretch>
          </p:blipFill>
          <p:spPr>
            <a:xfrm>
              <a:off x="5317483" y="14835846"/>
              <a:ext cx="6194723" cy="4803355"/>
            </a:xfrm>
            <a:prstGeom prst="rect">
              <a:avLst/>
            </a:prstGeom>
            <a:ln>
              <a:solidFill>
                <a:srgbClr val="7030A0"/>
              </a:solidFill>
            </a:ln>
          </p:spPr>
        </p:pic>
        <p:sp>
          <p:nvSpPr>
            <p:cNvPr id="28" name="TextBox 10">
              <a:extLst>
                <a:ext uri="{FF2B5EF4-FFF2-40B4-BE49-F238E27FC236}">
                  <a16:creationId xmlns:a16="http://schemas.microsoft.com/office/drawing/2014/main" id="{B9427BF0-302B-A7FE-6B4F-004F1D48E6F4}"/>
                </a:ext>
              </a:extLst>
            </p:cNvPr>
            <p:cNvSpPr txBox="1"/>
            <p:nvPr/>
          </p:nvSpPr>
          <p:spPr>
            <a:xfrm>
              <a:off x="7815794" y="17064160"/>
              <a:ext cx="1935841"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tx1">
                      <a:lumMod val="75000"/>
                      <a:lumOff val="25000"/>
                    </a:schemeClr>
                  </a:solidFill>
                </a:rPr>
                <a:t>HARRISONBURG</a:t>
              </a:r>
            </a:p>
          </p:txBody>
        </p:sp>
        <p:sp>
          <p:nvSpPr>
            <p:cNvPr id="26" name="TextBox 7">
              <a:extLst>
                <a:ext uri="{FF2B5EF4-FFF2-40B4-BE49-F238E27FC236}">
                  <a16:creationId xmlns:a16="http://schemas.microsoft.com/office/drawing/2014/main" id="{9D630401-4171-EC4F-7A6B-D45DB1EC51AC}"/>
                </a:ext>
              </a:extLst>
            </p:cNvPr>
            <p:cNvSpPr txBox="1"/>
            <p:nvPr/>
          </p:nvSpPr>
          <p:spPr>
            <a:xfrm>
              <a:off x="11002094" y="18907922"/>
              <a:ext cx="45548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latin typeface="Century Gothic"/>
                </a:rPr>
                <a:t>N</a:t>
              </a:r>
            </a:p>
          </p:txBody>
        </p:sp>
        <p:sp>
          <p:nvSpPr>
            <p:cNvPr id="21" name="TextBox 13">
              <a:extLst>
                <a:ext uri="{FF2B5EF4-FFF2-40B4-BE49-F238E27FC236}">
                  <a16:creationId xmlns:a16="http://schemas.microsoft.com/office/drawing/2014/main" id="{A21D1FA5-5455-7643-9982-68B196046B1C}"/>
                </a:ext>
              </a:extLst>
            </p:cNvPr>
            <p:cNvSpPr txBox="1"/>
            <p:nvPr/>
          </p:nvSpPr>
          <p:spPr>
            <a:xfrm>
              <a:off x="7063855" y="19168739"/>
              <a:ext cx="87806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10 miles</a:t>
              </a:r>
              <a:endParaRPr lang="en-US" sz="1200">
                <a:solidFill>
                  <a:schemeClr val="tx1">
                    <a:lumMod val="75000"/>
                    <a:lumOff val="25000"/>
                  </a:schemeClr>
                </a:solidFill>
                <a:latin typeface="Century Gothic" panose="020B0502020202020204" pitchFamily="34" charset="0"/>
              </a:endParaRPr>
            </a:p>
          </p:txBody>
        </p:sp>
        <p:sp>
          <p:nvSpPr>
            <p:cNvPr id="69" name="TextBox 2">
              <a:extLst>
                <a:ext uri="{FF2B5EF4-FFF2-40B4-BE49-F238E27FC236}">
                  <a16:creationId xmlns:a16="http://schemas.microsoft.com/office/drawing/2014/main" id="{B24033BF-430C-AE43-C9C2-BD360A01E97E}"/>
                </a:ext>
              </a:extLst>
            </p:cNvPr>
            <p:cNvSpPr txBox="1"/>
            <p:nvPr/>
          </p:nvSpPr>
          <p:spPr>
            <a:xfrm>
              <a:off x="5229650" y="19168739"/>
              <a:ext cx="30656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0</a:t>
              </a:r>
            </a:p>
          </p:txBody>
        </p:sp>
        <p:sp>
          <p:nvSpPr>
            <p:cNvPr id="66" name="TextBox 15">
              <a:extLst>
                <a:ext uri="{FF2B5EF4-FFF2-40B4-BE49-F238E27FC236}">
                  <a16:creationId xmlns:a16="http://schemas.microsoft.com/office/drawing/2014/main" id="{2416F195-B443-EA2D-3B7A-9BBD40A8342E}"/>
                </a:ext>
              </a:extLst>
            </p:cNvPr>
            <p:cNvSpPr txBox="1"/>
            <p:nvPr/>
          </p:nvSpPr>
          <p:spPr>
            <a:xfrm>
              <a:off x="6135527" y="19168736"/>
              <a:ext cx="30656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5</a:t>
              </a:r>
            </a:p>
          </p:txBody>
        </p:sp>
        <p:pic>
          <p:nvPicPr>
            <p:cNvPr id="1026" name="Picture 2">
              <a:extLst>
                <a:ext uri="{FF2B5EF4-FFF2-40B4-BE49-F238E27FC236}">
                  <a16:creationId xmlns:a16="http://schemas.microsoft.com/office/drawing/2014/main" id="{225DE1FF-FD2F-BAA9-3D29-FC07B1BC7C5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096109" y="19207524"/>
              <a:ext cx="266700" cy="390525"/>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ectangle 29">
            <a:extLst>
              <a:ext uri="{FF2B5EF4-FFF2-40B4-BE49-F238E27FC236}">
                <a16:creationId xmlns:a16="http://schemas.microsoft.com/office/drawing/2014/main" id="{B83A47AD-C114-C5E8-F4CC-972B19758CE9}"/>
              </a:ext>
            </a:extLst>
          </p:cNvPr>
          <p:cNvSpPr/>
          <p:nvPr/>
        </p:nvSpPr>
        <p:spPr>
          <a:xfrm>
            <a:off x="3315984" y="17757459"/>
            <a:ext cx="749508" cy="623404"/>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033" name="TextBox 7">
            <a:extLst>
              <a:ext uri="{FF2B5EF4-FFF2-40B4-BE49-F238E27FC236}">
                <a16:creationId xmlns:a16="http://schemas.microsoft.com/office/drawing/2014/main" id="{FA70B4E6-BD8D-4DA0-1612-93D21419D0ED}"/>
              </a:ext>
            </a:extLst>
          </p:cNvPr>
          <p:cNvSpPr txBox="1"/>
          <p:nvPr/>
        </p:nvSpPr>
        <p:spPr>
          <a:xfrm>
            <a:off x="7161364" y="20283929"/>
            <a:ext cx="45548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latin typeface="Century Gothic"/>
              </a:rPr>
              <a:t>N</a:t>
            </a:r>
          </a:p>
        </p:txBody>
      </p:sp>
      <p:pic>
        <p:nvPicPr>
          <p:cNvPr id="1034" name="Picture 2">
            <a:extLst>
              <a:ext uri="{FF2B5EF4-FFF2-40B4-BE49-F238E27FC236}">
                <a16:creationId xmlns:a16="http://schemas.microsoft.com/office/drawing/2014/main" id="{A88BCA8C-86FA-7CCA-E89B-0F8D6912501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55379" y="20583531"/>
            <a:ext cx="266700" cy="390525"/>
          </a:xfrm>
          <a:prstGeom prst="rect">
            <a:avLst/>
          </a:prstGeom>
          <a:noFill/>
          <a:extLst>
            <a:ext uri="{909E8E84-426E-40DD-AFC4-6F175D3DCCD1}">
              <a14:hiddenFill xmlns:a14="http://schemas.microsoft.com/office/drawing/2010/main">
                <a:solidFill>
                  <a:srgbClr val="FFFFFF"/>
                </a:solidFill>
              </a14:hiddenFill>
            </a:ext>
          </a:extLst>
        </p:spPr>
      </p:pic>
      <p:grpSp>
        <p:nvGrpSpPr>
          <p:cNvPr id="1037" name="Group 1036">
            <a:extLst>
              <a:ext uri="{FF2B5EF4-FFF2-40B4-BE49-F238E27FC236}">
                <a16:creationId xmlns:a16="http://schemas.microsoft.com/office/drawing/2014/main" id="{FF7B54CF-39D8-3172-E45F-3A43E5E3B60B}"/>
              </a:ext>
            </a:extLst>
          </p:cNvPr>
          <p:cNvGrpSpPr/>
          <p:nvPr/>
        </p:nvGrpSpPr>
        <p:grpSpPr>
          <a:xfrm>
            <a:off x="17785726" y="19042317"/>
            <a:ext cx="455486" cy="690127"/>
            <a:chOff x="12085913" y="18478250"/>
            <a:chExt cx="455486" cy="690127"/>
          </a:xfrm>
        </p:grpSpPr>
        <p:sp>
          <p:nvSpPr>
            <p:cNvPr id="1035" name="TextBox 7">
              <a:extLst>
                <a:ext uri="{FF2B5EF4-FFF2-40B4-BE49-F238E27FC236}">
                  <a16:creationId xmlns:a16="http://schemas.microsoft.com/office/drawing/2014/main" id="{1D2AA44E-C3CA-5E8E-CDF2-B530C95A2193}"/>
                </a:ext>
              </a:extLst>
            </p:cNvPr>
            <p:cNvSpPr txBox="1"/>
            <p:nvPr/>
          </p:nvSpPr>
          <p:spPr>
            <a:xfrm>
              <a:off x="12085913" y="18478250"/>
              <a:ext cx="45548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latin typeface="Century Gothic"/>
                </a:rPr>
                <a:t>N</a:t>
              </a:r>
            </a:p>
          </p:txBody>
        </p:sp>
        <p:pic>
          <p:nvPicPr>
            <p:cNvPr id="1036" name="Picture 2">
              <a:extLst>
                <a:ext uri="{FF2B5EF4-FFF2-40B4-BE49-F238E27FC236}">
                  <a16:creationId xmlns:a16="http://schemas.microsoft.com/office/drawing/2014/main" id="{C9220D79-07D1-2C98-05FD-4B22BCB9853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179928" y="18777852"/>
              <a:ext cx="266700" cy="390525"/>
            </a:xfrm>
            <a:prstGeom prst="rect">
              <a:avLst/>
            </a:prstGeom>
            <a:noFill/>
            <a:extLst>
              <a:ext uri="{909E8E84-426E-40DD-AFC4-6F175D3DCCD1}">
                <a14:hiddenFill xmlns:a14="http://schemas.microsoft.com/office/drawing/2010/main">
                  <a:solidFill>
                    <a:srgbClr val="FFFFFF"/>
                  </a:solidFill>
                </a14:hiddenFill>
              </a:ext>
            </a:extLst>
          </p:spPr>
        </p:pic>
      </p:grpSp>
      <p:sp>
        <p:nvSpPr>
          <p:cNvPr id="1038" name="TextBox 8">
            <a:extLst>
              <a:ext uri="{FF2B5EF4-FFF2-40B4-BE49-F238E27FC236}">
                <a16:creationId xmlns:a16="http://schemas.microsoft.com/office/drawing/2014/main" id="{B013DE1C-B6B1-68EF-5AAC-14DD98C2DFB3}"/>
              </a:ext>
            </a:extLst>
          </p:cNvPr>
          <p:cNvSpPr txBox="1"/>
          <p:nvPr/>
        </p:nvSpPr>
        <p:spPr>
          <a:xfrm>
            <a:off x="13030853" y="19839455"/>
            <a:ext cx="6758273"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tx1">
                    <a:lumMod val="75000"/>
                    <a:lumOff val="25000"/>
                  </a:schemeClr>
                </a:solidFill>
                <a:latin typeface="Century Gothic"/>
              </a:rPr>
              <a:t>Basemap: Esri, TomTom, Garmin, FAO, NOAA, USGS, © OpenStreetMap contributors, and the GIS User Community</a:t>
            </a:r>
          </a:p>
        </p:txBody>
      </p:sp>
    </p:spTree>
    <p:extLst>
      <p:ext uri="{BB962C8B-B14F-4D97-AF65-F5344CB8AC3E}">
        <p14:creationId xmlns:p14="http://schemas.microsoft.com/office/powerpoint/2010/main" val="26806476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7" ma:contentTypeDescription="Create a new document." ma:contentTypeScope="" ma:versionID="953364c32e2f499f1843ed6a4089e14b">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93a99f4d993657bb9cbaa934e3997751"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_Flow_SignoffStatus" ma:index="23" nillable="true" ma:displayName="Sign-off status" ma:internalName="Sign_x002d_off_x0020_status">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ed2f76-3d7f-42dd-9c06-17f0be1886d6}"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eda033e-a47d-4c30-b1aa-2ec495e3f466">
      <Terms xmlns="http://schemas.microsoft.com/office/infopath/2007/PartnerControls"/>
    </lcf76f155ced4ddcb4097134ff3c332f>
    <TaxCatchAll xmlns="5ab83896-aab5-4bd0-8483-2509975cde97" xsi:nil="true"/>
    <_Flow_SignoffStatus xmlns="4eda033e-a47d-4c30-b1aa-2ec495e3f46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F40644-9CAC-47AA-9746-BDD3F87C3D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da033e-a47d-4c30-b1aa-2ec495e3f466"/>
    <ds:schemaRef ds:uri="5ab83896-aab5-4bd0-8483-2509975cde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19850C-B132-4F9E-91AE-B86D28DA0AF3}">
  <ds:schemaRefs>
    <ds:schemaRef ds:uri="4edca468-3c05-426d-b8f5-8d277c3e5fc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eda033e-a47d-4c30-b1aa-2ec495e3f466"/>
    <ds:schemaRef ds:uri="5ab83896-aab5-4bd0-8483-2509975cde97"/>
  </ds:schemaRefs>
</ds:datastoreItem>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2705</TotalTime>
  <Words>631</Words>
  <Application>Microsoft Office PowerPoint</Application>
  <PresentationFormat>Custom</PresentationFormat>
  <Paragraphs>91</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Arial,Sans-Serif</vt:lpstr>
      <vt:lpstr>Calibri</vt:lpstr>
      <vt:lpstr>Century Gothic</vt:lpstr>
      <vt:lpstr>Garamond</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Jeremy Harold</cp:lastModifiedBy>
  <cp:revision>69</cp:revision>
  <dcterms:created xsi:type="dcterms:W3CDTF">2019-02-05T16:32:03Z</dcterms:created>
  <dcterms:modified xsi:type="dcterms:W3CDTF">2025-06-17T17:13:24Z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